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04" r:id="rId5"/>
    <p:sldMasterId id="2147483701" r:id="rId6"/>
    <p:sldMasterId id="2147483721" r:id="rId7"/>
  </p:sldMasterIdLst>
  <p:notesMasterIdLst>
    <p:notesMasterId r:id="rId204"/>
  </p:notesMasterIdLst>
  <p:handoutMasterIdLst>
    <p:handoutMasterId r:id="rId205"/>
  </p:handoutMasterIdLst>
  <p:sldIdLst>
    <p:sldId id="256" r:id="rId8"/>
    <p:sldId id="541" r:id="rId9"/>
    <p:sldId id="310" r:id="rId10"/>
    <p:sldId id="350" r:id="rId11"/>
    <p:sldId id="351" r:id="rId12"/>
    <p:sldId id="352" r:id="rId13"/>
    <p:sldId id="353" r:id="rId14"/>
    <p:sldId id="354" r:id="rId15"/>
    <p:sldId id="355" r:id="rId16"/>
    <p:sldId id="356" r:id="rId17"/>
    <p:sldId id="357" r:id="rId18"/>
    <p:sldId id="359" r:id="rId19"/>
    <p:sldId id="360" r:id="rId20"/>
    <p:sldId id="358"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48" r:id="rId40"/>
    <p:sldId id="349" r:id="rId41"/>
    <p:sldId id="329" r:id="rId42"/>
    <p:sldId id="311" r:id="rId43"/>
    <p:sldId id="312" r:id="rId44"/>
    <p:sldId id="313" r:id="rId45"/>
    <p:sldId id="314" r:id="rId46"/>
    <p:sldId id="315" r:id="rId47"/>
    <p:sldId id="316" r:id="rId48"/>
    <p:sldId id="317" r:id="rId49"/>
    <p:sldId id="336" r:id="rId50"/>
    <p:sldId id="337" r:id="rId51"/>
    <p:sldId id="338" r:id="rId52"/>
    <p:sldId id="339" r:id="rId53"/>
    <p:sldId id="340" r:id="rId54"/>
    <p:sldId id="341" r:id="rId55"/>
    <p:sldId id="318" r:id="rId56"/>
    <p:sldId id="319" r:id="rId57"/>
    <p:sldId id="320" r:id="rId58"/>
    <p:sldId id="321" r:id="rId59"/>
    <p:sldId id="322" r:id="rId60"/>
    <p:sldId id="323" r:id="rId61"/>
    <p:sldId id="324" r:id="rId62"/>
    <p:sldId id="325" r:id="rId63"/>
    <p:sldId id="326" r:id="rId64"/>
    <p:sldId id="327" r:id="rId65"/>
    <p:sldId id="328" r:id="rId66"/>
    <p:sldId id="330" r:id="rId67"/>
    <p:sldId id="331" r:id="rId68"/>
    <p:sldId id="332" r:id="rId69"/>
    <p:sldId id="333" r:id="rId70"/>
    <p:sldId id="334" r:id="rId71"/>
    <p:sldId id="345" r:id="rId72"/>
    <p:sldId id="343"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402" r:id="rId96"/>
    <p:sldId id="403" r:id="rId97"/>
    <p:sldId id="404" r:id="rId98"/>
    <p:sldId id="405" r:id="rId99"/>
    <p:sldId id="406" r:id="rId100"/>
    <p:sldId id="407" r:id="rId101"/>
    <p:sldId id="408" r:id="rId102"/>
    <p:sldId id="409" r:id="rId103"/>
    <p:sldId id="410" r:id="rId104"/>
    <p:sldId id="411" r:id="rId105"/>
    <p:sldId id="412" r:id="rId106"/>
    <p:sldId id="413" r:id="rId107"/>
    <p:sldId id="414" r:id="rId108"/>
    <p:sldId id="415" r:id="rId109"/>
    <p:sldId id="417" r:id="rId110"/>
    <p:sldId id="418" r:id="rId111"/>
    <p:sldId id="419" r:id="rId112"/>
    <p:sldId id="420" r:id="rId113"/>
    <p:sldId id="421" r:id="rId114"/>
    <p:sldId id="422" r:id="rId115"/>
    <p:sldId id="423" r:id="rId116"/>
    <p:sldId id="424" r:id="rId117"/>
    <p:sldId id="425" r:id="rId118"/>
    <p:sldId id="426" r:id="rId119"/>
    <p:sldId id="427" r:id="rId120"/>
    <p:sldId id="428" r:id="rId121"/>
    <p:sldId id="429" r:id="rId122"/>
    <p:sldId id="430" r:id="rId123"/>
    <p:sldId id="431" r:id="rId124"/>
    <p:sldId id="432" r:id="rId125"/>
    <p:sldId id="433" r:id="rId126"/>
    <p:sldId id="434" r:id="rId127"/>
    <p:sldId id="435" r:id="rId128"/>
    <p:sldId id="436" r:id="rId129"/>
    <p:sldId id="437" r:id="rId130"/>
    <p:sldId id="438" r:id="rId131"/>
    <p:sldId id="439" r:id="rId132"/>
    <p:sldId id="440" r:id="rId133"/>
    <p:sldId id="441" r:id="rId134"/>
    <p:sldId id="442" r:id="rId135"/>
    <p:sldId id="443" r:id="rId136"/>
    <p:sldId id="444" r:id="rId137"/>
    <p:sldId id="445" r:id="rId138"/>
    <p:sldId id="447" r:id="rId139"/>
    <p:sldId id="448" r:id="rId140"/>
    <p:sldId id="449" r:id="rId141"/>
    <p:sldId id="450" r:id="rId142"/>
    <p:sldId id="451" r:id="rId143"/>
    <p:sldId id="452" r:id="rId144"/>
    <p:sldId id="453" r:id="rId145"/>
    <p:sldId id="454" r:id="rId146"/>
    <p:sldId id="455" r:id="rId147"/>
    <p:sldId id="456" r:id="rId148"/>
    <p:sldId id="457" r:id="rId149"/>
    <p:sldId id="458" r:id="rId150"/>
    <p:sldId id="459" r:id="rId151"/>
    <p:sldId id="460" r:id="rId152"/>
    <p:sldId id="461" r:id="rId153"/>
    <p:sldId id="462" r:id="rId154"/>
    <p:sldId id="463" r:id="rId155"/>
    <p:sldId id="464" r:id="rId156"/>
    <p:sldId id="465" r:id="rId157"/>
    <p:sldId id="466" r:id="rId158"/>
    <p:sldId id="467" r:id="rId159"/>
    <p:sldId id="468" r:id="rId160"/>
    <p:sldId id="469" r:id="rId161"/>
    <p:sldId id="470" r:id="rId162"/>
    <p:sldId id="471" r:id="rId163"/>
    <p:sldId id="472" r:id="rId164"/>
    <p:sldId id="473" r:id="rId165"/>
    <p:sldId id="474" r:id="rId166"/>
    <p:sldId id="475" r:id="rId167"/>
    <p:sldId id="476" r:id="rId168"/>
    <p:sldId id="477" r:id="rId169"/>
    <p:sldId id="478" r:id="rId170"/>
    <p:sldId id="479" r:id="rId171"/>
    <p:sldId id="480" r:id="rId172"/>
    <p:sldId id="481" r:id="rId173"/>
    <p:sldId id="482" r:id="rId174"/>
    <p:sldId id="483" r:id="rId175"/>
    <p:sldId id="484" r:id="rId176"/>
    <p:sldId id="485" r:id="rId177"/>
    <p:sldId id="486" r:id="rId178"/>
    <p:sldId id="487" r:id="rId179"/>
    <p:sldId id="488" r:id="rId180"/>
    <p:sldId id="489" r:id="rId181"/>
    <p:sldId id="490" r:id="rId182"/>
    <p:sldId id="491" r:id="rId183"/>
    <p:sldId id="492" r:id="rId184"/>
    <p:sldId id="493" r:id="rId185"/>
    <p:sldId id="494" r:id="rId186"/>
    <p:sldId id="495" r:id="rId187"/>
    <p:sldId id="496" r:id="rId188"/>
    <p:sldId id="497" r:id="rId189"/>
    <p:sldId id="498" r:id="rId190"/>
    <p:sldId id="499" r:id="rId191"/>
    <p:sldId id="500" r:id="rId192"/>
    <p:sldId id="501" r:id="rId193"/>
    <p:sldId id="502" r:id="rId194"/>
    <p:sldId id="503" r:id="rId195"/>
    <p:sldId id="504" r:id="rId196"/>
    <p:sldId id="505" r:id="rId197"/>
    <p:sldId id="506" r:id="rId198"/>
    <p:sldId id="507" r:id="rId199"/>
    <p:sldId id="508" r:id="rId200"/>
    <p:sldId id="536" r:id="rId201"/>
    <p:sldId id="537" r:id="rId202"/>
    <p:sldId id="540" r:id="rId203"/>
  </p:sldIdLst>
  <p:sldSz cx="9144000" cy="6858000" type="screen4x3"/>
  <p:notesSz cx="6858000" cy="9144000"/>
  <p:custDataLst>
    <p:tags r:id="rId20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606060"/>
    <a:srgbClr val="B3B3B3"/>
    <a:srgbClr val="3C8C93"/>
    <a:srgbClr val="E3E3E3"/>
    <a:srgbClr val="EEF3FA"/>
    <a:srgbClr val="D8E3F4"/>
    <a:srgbClr val="005BA1"/>
    <a:srgbClr val="0D0D0D"/>
    <a:srgbClr val="762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94671" autoAdjust="0"/>
  </p:normalViewPr>
  <p:slideViewPr>
    <p:cSldViewPr>
      <p:cViewPr varScale="1">
        <p:scale>
          <a:sx n="84" d="100"/>
          <a:sy n="84" d="100"/>
        </p:scale>
        <p:origin x="-1262" y="-62"/>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handoutMaster" Target="handoutMasters/handoutMaster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tags" Target="tags/tag1.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6" Type="http://schemas.openxmlformats.org/officeDocument/2006/relationships/slideMaster" Target="slideMasters/slideMaster3.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presProps" Target="presProps.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4.xml"/><Relationship Id="rId162" Type="http://schemas.openxmlformats.org/officeDocument/2006/relationships/slide" Target="slides/slide155.xml"/><Relationship Id="rId183" Type="http://schemas.openxmlformats.org/officeDocument/2006/relationships/slide" Target="slides/slide176.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199" Type="http://schemas.openxmlformats.org/officeDocument/2006/relationships/slide" Target="slides/slide192.xml"/><Relationship Id="rId203" Type="http://schemas.openxmlformats.org/officeDocument/2006/relationships/slide" Target="slides/slide196.xml"/><Relationship Id="rId208"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theme" Target="theme/theme1.xml"/><Relationship Id="rId190" Type="http://schemas.openxmlformats.org/officeDocument/2006/relationships/slide" Target="slides/slide183.xml"/><Relationship Id="rId204" Type="http://schemas.openxmlformats.org/officeDocument/2006/relationships/notesMaster" Target="notesMasters/notes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1.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tableStyles" Target="tableStyles.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customXml" Target="../customXml/item1.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ECD8D5-9CAE-4DFD-973E-32815E98D5B4}" type="datetimeFigureOut">
              <a:rPr lang="en-US" smtClean="0"/>
              <a:pPr/>
              <a:t>7/23/2018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DA0AB3-E7D1-4AD3-A515-F4DA84909E31}" type="slidenum">
              <a:rPr lang="en-US" smtClean="0"/>
              <a:pPr/>
              <a:t>‹#›</a:t>
            </a:fld>
            <a:endParaRPr lang="en-US"/>
          </a:p>
        </p:txBody>
      </p:sp>
    </p:spTree>
    <p:extLst>
      <p:ext uri="{BB962C8B-B14F-4D97-AF65-F5344CB8AC3E}">
        <p14:creationId xmlns:p14="http://schemas.microsoft.com/office/powerpoint/2010/main" val="2446524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C180BA-6382-486D-86E0-E591BA21F1BA}" type="slidenum">
              <a:rPr lang="en-US"/>
              <a:pPr>
                <a:defRPr/>
              </a:pPr>
              <a:t>‹#›</a:t>
            </a:fld>
            <a:endParaRPr lang="en-US"/>
          </a:p>
        </p:txBody>
      </p:sp>
    </p:spTree>
    <p:extLst>
      <p:ext uri="{BB962C8B-B14F-4D97-AF65-F5344CB8AC3E}">
        <p14:creationId xmlns:p14="http://schemas.microsoft.com/office/powerpoint/2010/main" val="1744877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C180BA-6382-486D-86E0-E591BA21F1BA}" type="slidenum">
              <a:rPr lang="en-US" smtClean="0"/>
              <a:pPr>
                <a:defRPr/>
              </a:pPr>
              <a:t>4</a:t>
            </a:fld>
            <a:endParaRPr lang="en-US"/>
          </a:p>
        </p:txBody>
      </p:sp>
    </p:spTree>
    <p:extLst>
      <p:ext uri="{BB962C8B-B14F-4D97-AF65-F5344CB8AC3E}">
        <p14:creationId xmlns:p14="http://schemas.microsoft.com/office/powerpoint/2010/main" val="425274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Arial" charset="0"/>
                <a:ea typeface="+mn-ea"/>
                <a:cs typeface="+mn-cs"/>
              </a:rPr>
              <a:t>You will typically observe the following sequence of steps to develop Batch Input for your organization</a:t>
            </a:r>
          </a:p>
          <a:p>
            <a:r>
              <a:rPr lang="en-IN" sz="1200" b="0" i="0" kern="1200" dirty="0">
                <a:solidFill>
                  <a:schemeClr val="tx1"/>
                </a:solidFill>
                <a:effectLst/>
                <a:latin typeface="Arial" charset="0"/>
                <a:ea typeface="+mn-ea"/>
                <a:cs typeface="+mn-cs"/>
              </a:rPr>
              <a:t>Analysis of the legacy data. Determine how the data to be transferred is to be mapped in to the SAP Structure. Also take note of necessary data type or data length conversions.</a:t>
            </a:r>
          </a:p>
          <a:p>
            <a:r>
              <a:rPr lang="en-IN" sz="1200" b="0" i="0" kern="1200" dirty="0">
                <a:solidFill>
                  <a:schemeClr val="tx1"/>
                </a:solidFill>
                <a:effectLst/>
                <a:latin typeface="Arial" charset="0"/>
                <a:ea typeface="+mn-ea"/>
                <a:cs typeface="+mn-cs"/>
              </a:rPr>
              <a:t>Generate SAP data structures for using in export programs.</a:t>
            </a:r>
          </a:p>
          <a:p>
            <a:r>
              <a:rPr lang="en-IN" sz="1200" b="0" i="0" kern="1200" dirty="0">
                <a:solidFill>
                  <a:schemeClr val="tx1"/>
                </a:solidFill>
                <a:effectLst/>
                <a:latin typeface="Arial" charset="0"/>
                <a:ea typeface="+mn-ea"/>
                <a:cs typeface="+mn-cs"/>
              </a:rPr>
              <a:t>Export the data in to a sequential file. Note that character format is required by predefined SAP batch input programs.</a:t>
            </a:r>
          </a:p>
          <a:p>
            <a:r>
              <a:rPr lang="en-IN" sz="1200" b="0" i="0" kern="1200" dirty="0">
                <a:solidFill>
                  <a:schemeClr val="tx1"/>
                </a:solidFill>
                <a:effectLst/>
                <a:latin typeface="Arial" charset="0"/>
                <a:ea typeface="+mn-ea"/>
                <a:cs typeface="+mn-cs"/>
              </a:rPr>
              <a:t>If the SAP supplied BDC programs are not used, code your own batch input program. Choose an appropriate batch input method according to the situation.</a:t>
            </a:r>
          </a:p>
          <a:p>
            <a:r>
              <a:rPr lang="en-IN" sz="1200" b="0" i="0" kern="1200" dirty="0">
                <a:solidFill>
                  <a:schemeClr val="tx1"/>
                </a:solidFill>
                <a:effectLst/>
                <a:latin typeface="Arial" charset="0"/>
                <a:ea typeface="+mn-ea"/>
                <a:cs typeface="+mn-cs"/>
              </a:rPr>
              <a:t>Process the data and add it to the SAP System.</a:t>
            </a:r>
          </a:p>
          <a:p>
            <a:r>
              <a:rPr lang="en-IN" sz="1200" b="0" i="0" kern="1200" dirty="0" err="1">
                <a:solidFill>
                  <a:schemeClr val="tx1"/>
                </a:solidFill>
                <a:effectLst/>
                <a:latin typeface="Arial" charset="0"/>
                <a:ea typeface="+mn-ea"/>
                <a:cs typeface="+mn-cs"/>
              </a:rPr>
              <a:t>Analyze</a:t>
            </a:r>
            <a:r>
              <a:rPr lang="en-IN" sz="1200" b="0" i="0" kern="1200" dirty="0">
                <a:solidFill>
                  <a:schemeClr val="tx1"/>
                </a:solidFill>
                <a:effectLst/>
                <a:latin typeface="Arial" charset="0"/>
                <a:ea typeface="+mn-ea"/>
                <a:cs typeface="+mn-cs"/>
              </a:rPr>
              <a:t> the process log. For the CALL TRANSACTION method, where no proper log is created, use the messages collected by your program.</a:t>
            </a:r>
          </a:p>
          <a:p>
            <a:r>
              <a:rPr lang="en-IN" sz="1200" b="0" i="0" kern="1200" dirty="0">
                <a:solidFill>
                  <a:schemeClr val="tx1"/>
                </a:solidFill>
                <a:effectLst/>
                <a:latin typeface="Arial" charset="0"/>
                <a:ea typeface="+mn-ea"/>
                <a:cs typeface="+mn-cs"/>
              </a:rPr>
              <a:t>From the results of the process analysis, correct and reprocess the erroneous data.</a:t>
            </a:r>
          </a:p>
        </p:txBody>
      </p:sp>
      <p:sp>
        <p:nvSpPr>
          <p:cNvPr id="4" name="Slide Number Placeholder 3"/>
          <p:cNvSpPr>
            <a:spLocks noGrp="1"/>
          </p:cNvSpPr>
          <p:nvPr>
            <p:ph type="sldNum" sz="quarter" idx="10"/>
          </p:nvPr>
        </p:nvSpPr>
        <p:spPr/>
        <p:txBody>
          <a:bodyPr/>
          <a:lstStyle/>
          <a:p>
            <a:pPr>
              <a:defRPr/>
            </a:pPr>
            <a:fld id="{16C180BA-6382-486D-86E0-E591BA21F1BA}" type="slidenum">
              <a:rPr lang="en-US" smtClean="0"/>
              <a:pPr>
                <a:defRPr/>
              </a:pPr>
              <a:t>112</a:t>
            </a:fld>
            <a:endParaRPr lang="en-US" dirty="0"/>
          </a:p>
        </p:txBody>
      </p:sp>
    </p:spTree>
    <p:extLst>
      <p:ext uri="{BB962C8B-B14F-4D97-AF65-F5344CB8AC3E}">
        <p14:creationId xmlns:p14="http://schemas.microsoft.com/office/powerpoint/2010/main" val="427808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Arial" charset="0"/>
                <a:ea typeface="+mn-ea"/>
                <a:cs typeface="+mn-cs"/>
              </a:rPr>
              <a:t>You will typically observe the following sequence of steps to develop Batch Input for your organization</a:t>
            </a:r>
          </a:p>
          <a:p>
            <a:r>
              <a:rPr lang="en-IN" sz="1200" b="0" i="0" kern="1200" dirty="0">
                <a:solidFill>
                  <a:schemeClr val="tx1"/>
                </a:solidFill>
                <a:effectLst/>
                <a:latin typeface="Arial" charset="0"/>
                <a:ea typeface="+mn-ea"/>
                <a:cs typeface="+mn-cs"/>
              </a:rPr>
              <a:t>Analysis of the legacy data. Determine how the data to be transferred is to be mapped in to the SAP Structure. Also take note of necessary data type or data length conversions.</a:t>
            </a:r>
          </a:p>
          <a:p>
            <a:r>
              <a:rPr lang="en-IN" sz="1200" b="0" i="0" kern="1200" dirty="0">
                <a:solidFill>
                  <a:schemeClr val="tx1"/>
                </a:solidFill>
                <a:effectLst/>
                <a:latin typeface="Arial" charset="0"/>
                <a:ea typeface="+mn-ea"/>
                <a:cs typeface="+mn-cs"/>
              </a:rPr>
              <a:t>Generate SAP data structures for using in export programs.</a:t>
            </a:r>
          </a:p>
          <a:p>
            <a:r>
              <a:rPr lang="en-IN" sz="1200" b="0" i="0" kern="1200" dirty="0">
                <a:solidFill>
                  <a:schemeClr val="tx1"/>
                </a:solidFill>
                <a:effectLst/>
                <a:latin typeface="Arial" charset="0"/>
                <a:ea typeface="+mn-ea"/>
                <a:cs typeface="+mn-cs"/>
              </a:rPr>
              <a:t>Export the data in to a sequential file. Note that character format is required by predefined SAP batch input programs.</a:t>
            </a:r>
          </a:p>
          <a:p>
            <a:r>
              <a:rPr lang="en-IN" sz="1200" b="0" i="0" kern="1200" dirty="0">
                <a:solidFill>
                  <a:schemeClr val="tx1"/>
                </a:solidFill>
                <a:effectLst/>
                <a:latin typeface="Arial" charset="0"/>
                <a:ea typeface="+mn-ea"/>
                <a:cs typeface="+mn-cs"/>
              </a:rPr>
              <a:t>If the SAP supplied BDC programs are not used, code your own batch input program. Choose an appropriate batch input method according to the situation.</a:t>
            </a:r>
          </a:p>
          <a:p>
            <a:r>
              <a:rPr lang="en-IN" sz="1200" b="0" i="0" kern="1200" dirty="0">
                <a:solidFill>
                  <a:schemeClr val="tx1"/>
                </a:solidFill>
                <a:effectLst/>
                <a:latin typeface="Arial" charset="0"/>
                <a:ea typeface="+mn-ea"/>
                <a:cs typeface="+mn-cs"/>
              </a:rPr>
              <a:t>Process the data and add it to the SAP System.</a:t>
            </a:r>
          </a:p>
          <a:p>
            <a:r>
              <a:rPr lang="en-IN" sz="1200" b="0" i="0" kern="1200" dirty="0" err="1">
                <a:solidFill>
                  <a:schemeClr val="tx1"/>
                </a:solidFill>
                <a:effectLst/>
                <a:latin typeface="Arial" charset="0"/>
                <a:ea typeface="+mn-ea"/>
                <a:cs typeface="+mn-cs"/>
              </a:rPr>
              <a:t>Analyze</a:t>
            </a:r>
            <a:r>
              <a:rPr lang="en-IN" sz="1200" b="0" i="0" kern="1200" dirty="0">
                <a:solidFill>
                  <a:schemeClr val="tx1"/>
                </a:solidFill>
                <a:effectLst/>
                <a:latin typeface="Arial" charset="0"/>
                <a:ea typeface="+mn-ea"/>
                <a:cs typeface="+mn-cs"/>
              </a:rPr>
              <a:t> the process log. For the CALL TRANSACTION method, where no proper log is created, use the messages collected by your program.</a:t>
            </a:r>
          </a:p>
          <a:p>
            <a:r>
              <a:rPr lang="en-IN" sz="1200" b="0" i="0" kern="1200" dirty="0">
                <a:solidFill>
                  <a:schemeClr val="tx1"/>
                </a:solidFill>
                <a:effectLst/>
                <a:latin typeface="Arial" charset="0"/>
                <a:ea typeface="+mn-ea"/>
                <a:cs typeface="+mn-cs"/>
              </a:rPr>
              <a:t>From the results of the process analysis, correct and reprocess the erroneous data.</a:t>
            </a:r>
          </a:p>
        </p:txBody>
      </p:sp>
      <p:sp>
        <p:nvSpPr>
          <p:cNvPr id="4" name="Slide Number Placeholder 3"/>
          <p:cNvSpPr>
            <a:spLocks noGrp="1"/>
          </p:cNvSpPr>
          <p:nvPr>
            <p:ph type="sldNum" sz="quarter" idx="10"/>
          </p:nvPr>
        </p:nvSpPr>
        <p:spPr/>
        <p:txBody>
          <a:bodyPr/>
          <a:lstStyle/>
          <a:p>
            <a:pPr>
              <a:defRPr/>
            </a:pPr>
            <a:fld id="{16C180BA-6382-486D-86E0-E591BA21F1BA}" type="slidenum">
              <a:rPr lang="en-US" smtClean="0"/>
              <a:pPr>
                <a:defRPr/>
              </a:pPr>
              <a:t>113</a:t>
            </a:fld>
            <a:endParaRPr lang="en-US" dirty="0"/>
          </a:p>
        </p:txBody>
      </p:sp>
    </p:spTree>
    <p:extLst>
      <p:ext uri="{BB962C8B-B14F-4D97-AF65-F5344CB8AC3E}">
        <p14:creationId xmlns:p14="http://schemas.microsoft.com/office/powerpoint/2010/main" val="427808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Arial" charset="0"/>
                <a:ea typeface="+mn-ea"/>
                <a:cs typeface="+mn-cs"/>
              </a:rPr>
              <a:t>You will typically observe the following sequence of steps to develop Batch Input for your organization</a:t>
            </a:r>
          </a:p>
          <a:p>
            <a:r>
              <a:rPr lang="en-IN" sz="1200" b="0" i="0" kern="1200" dirty="0">
                <a:solidFill>
                  <a:schemeClr val="tx1"/>
                </a:solidFill>
                <a:effectLst/>
                <a:latin typeface="Arial" charset="0"/>
                <a:ea typeface="+mn-ea"/>
                <a:cs typeface="+mn-cs"/>
              </a:rPr>
              <a:t>Analysis of the legacy data. Determine how the data to be transferred is to be mapped in to the SAP Structure. Also take note of necessary data type or data length conversions.</a:t>
            </a:r>
          </a:p>
          <a:p>
            <a:r>
              <a:rPr lang="en-IN" sz="1200" b="0" i="0" kern="1200" dirty="0">
                <a:solidFill>
                  <a:schemeClr val="tx1"/>
                </a:solidFill>
                <a:effectLst/>
                <a:latin typeface="Arial" charset="0"/>
                <a:ea typeface="+mn-ea"/>
                <a:cs typeface="+mn-cs"/>
              </a:rPr>
              <a:t>Generate SAP data structures for using in export programs.</a:t>
            </a:r>
          </a:p>
          <a:p>
            <a:r>
              <a:rPr lang="en-IN" sz="1200" b="0" i="0" kern="1200" dirty="0">
                <a:solidFill>
                  <a:schemeClr val="tx1"/>
                </a:solidFill>
                <a:effectLst/>
                <a:latin typeface="Arial" charset="0"/>
                <a:ea typeface="+mn-ea"/>
                <a:cs typeface="+mn-cs"/>
              </a:rPr>
              <a:t>Export the data in to a sequential file. Note that character format is required by predefined SAP batch input programs.</a:t>
            </a:r>
          </a:p>
          <a:p>
            <a:r>
              <a:rPr lang="en-IN" sz="1200" b="0" i="0" kern="1200" dirty="0">
                <a:solidFill>
                  <a:schemeClr val="tx1"/>
                </a:solidFill>
                <a:effectLst/>
                <a:latin typeface="Arial" charset="0"/>
                <a:ea typeface="+mn-ea"/>
                <a:cs typeface="+mn-cs"/>
              </a:rPr>
              <a:t>If the SAP supplied BDC programs are not used, code your own batch input program. Choose an appropriate batch input method according to the situation.</a:t>
            </a:r>
          </a:p>
          <a:p>
            <a:r>
              <a:rPr lang="en-IN" sz="1200" b="0" i="0" kern="1200" dirty="0">
                <a:solidFill>
                  <a:schemeClr val="tx1"/>
                </a:solidFill>
                <a:effectLst/>
                <a:latin typeface="Arial" charset="0"/>
                <a:ea typeface="+mn-ea"/>
                <a:cs typeface="+mn-cs"/>
              </a:rPr>
              <a:t>Process the data and add it to the SAP System.</a:t>
            </a:r>
          </a:p>
          <a:p>
            <a:r>
              <a:rPr lang="en-IN" sz="1200" b="0" i="0" kern="1200" dirty="0" err="1">
                <a:solidFill>
                  <a:schemeClr val="tx1"/>
                </a:solidFill>
                <a:effectLst/>
                <a:latin typeface="Arial" charset="0"/>
                <a:ea typeface="+mn-ea"/>
                <a:cs typeface="+mn-cs"/>
              </a:rPr>
              <a:t>Analyze</a:t>
            </a:r>
            <a:r>
              <a:rPr lang="en-IN" sz="1200" b="0" i="0" kern="1200" dirty="0">
                <a:solidFill>
                  <a:schemeClr val="tx1"/>
                </a:solidFill>
                <a:effectLst/>
                <a:latin typeface="Arial" charset="0"/>
                <a:ea typeface="+mn-ea"/>
                <a:cs typeface="+mn-cs"/>
              </a:rPr>
              <a:t> the process log. For the CALL TRANSACTION method, where no proper log is created, use the messages collected by your program.</a:t>
            </a:r>
          </a:p>
          <a:p>
            <a:r>
              <a:rPr lang="en-IN" sz="1200" b="0" i="0" kern="1200" dirty="0">
                <a:solidFill>
                  <a:schemeClr val="tx1"/>
                </a:solidFill>
                <a:effectLst/>
                <a:latin typeface="Arial" charset="0"/>
                <a:ea typeface="+mn-ea"/>
                <a:cs typeface="+mn-cs"/>
              </a:rPr>
              <a:t>From the results of the process analysis, correct and reprocess the erroneous data.</a:t>
            </a:r>
          </a:p>
        </p:txBody>
      </p:sp>
      <p:sp>
        <p:nvSpPr>
          <p:cNvPr id="4" name="Slide Number Placeholder 3"/>
          <p:cNvSpPr>
            <a:spLocks noGrp="1"/>
          </p:cNvSpPr>
          <p:nvPr>
            <p:ph type="sldNum" sz="quarter" idx="10"/>
          </p:nvPr>
        </p:nvSpPr>
        <p:spPr/>
        <p:txBody>
          <a:bodyPr/>
          <a:lstStyle/>
          <a:p>
            <a:pPr>
              <a:defRPr/>
            </a:pPr>
            <a:fld id="{16C180BA-6382-486D-86E0-E591BA21F1BA}" type="slidenum">
              <a:rPr lang="en-US" smtClean="0"/>
              <a:pPr>
                <a:defRPr/>
              </a:pPr>
              <a:t>114</a:t>
            </a:fld>
            <a:endParaRPr lang="en-US" dirty="0"/>
          </a:p>
        </p:txBody>
      </p:sp>
    </p:spTree>
    <p:extLst>
      <p:ext uri="{BB962C8B-B14F-4D97-AF65-F5344CB8AC3E}">
        <p14:creationId xmlns:p14="http://schemas.microsoft.com/office/powerpoint/2010/main" val="427808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Arial" charset="0"/>
                <a:ea typeface="+mn-ea"/>
                <a:cs typeface="+mn-cs"/>
              </a:rPr>
              <a:t>You will typically observe the following sequence of steps to develop Batch Input for your organization</a:t>
            </a:r>
          </a:p>
          <a:p>
            <a:r>
              <a:rPr lang="en-IN" sz="1200" b="0" i="0" kern="1200" dirty="0">
                <a:solidFill>
                  <a:schemeClr val="tx1"/>
                </a:solidFill>
                <a:effectLst/>
                <a:latin typeface="Arial" charset="0"/>
                <a:ea typeface="+mn-ea"/>
                <a:cs typeface="+mn-cs"/>
              </a:rPr>
              <a:t>Analysis of the legacy data. Determine how the data to be transferred is to be mapped in to the SAP Structure. Also take note of necessary data type or data length conversions.</a:t>
            </a:r>
          </a:p>
          <a:p>
            <a:r>
              <a:rPr lang="en-IN" sz="1200" b="0" i="0" kern="1200" dirty="0">
                <a:solidFill>
                  <a:schemeClr val="tx1"/>
                </a:solidFill>
                <a:effectLst/>
                <a:latin typeface="Arial" charset="0"/>
                <a:ea typeface="+mn-ea"/>
                <a:cs typeface="+mn-cs"/>
              </a:rPr>
              <a:t>Generate SAP data structures for using in export programs.</a:t>
            </a:r>
          </a:p>
          <a:p>
            <a:r>
              <a:rPr lang="en-IN" sz="1200" b="0" i="0" kern="1200" dirty="0">
                <a:solidFill>
                  <a:schemeClr val="tx1"/>
                </a:solidFill>
                <a:effectLst/>
                <a:latin typeface="Arial" charset="0"/>
                <a:ea typeface="+mn-ea"/>
                <a:cs typeface="+mn-cs"/>
              </a:rPr>
              <a:t>Export the data in to a sequential file. Note that character format is required by predefined SAP batch input programs.</a:t>
            </a:r>
          </a:p>
          <a:p>
            <a:r>
              <a:rPr lang="en-IN" sz="1200" b="0" i="0" kern="1200" dirty="0">
                <a:solidFill>
                  <a:schemeClr val="tx1"/>
                </a:solidFill>
                <a:effectLst/>
                <a:latin typeface="Arial" charset="0"/>
                <a:ea typeface="+mn-ea"/>
                <a:cs typeface="+mn-cs"/>
              </a:rPr>
              <a:t>If the SAP supplied BDC programs are not used, code your own batch input program. Choose an appropriate batch input method according to the situation.</a:t>
            </a:r>
          </a:p>
          <a:p>
            <a:r>
              <a:rPr lang="en-IN" sz="1200" b="0" i="0" kern="1200" dirty="0">
                <a:solidFill>
                  <a:schemeClr val="tx1"/>
                </a:solidFill>
                <a:effectLst/>
                <a:latin typeface="Arial" charset="0"/>
                <a:ea typeface="+mn-ea"/>
                <a:cs typeface="+mn-cs"/>
              </a:rPr>
              <a:t>Process the data and add it to the SAP System.</a:t>
            </a:r>
          </a:p>
          <a:p>
            <a:r>
              <a:rPr lang="en-IN" sz="1200" b="0" i="0" kern="1200" dirty="0" err="1">
                <a:solidFill>
                  <a:schemeClr val="tx1"/>
                </a:solidFill>
                <a:effectLst/>
                <a:latin typeface="Arial" charset="0"/>
                <a:ea typeface="+mn-ea"/>
                <a:cs typeface="+mn-cs"/>
              </a:rPr>
              <a:t>Analyze</a:t>
            </a:r>
            <a:r>
              <a:rPr lang="en-IN" sz="1200" b="0" i="0" kern="1200" dirty="0">
                <a:solidFill>
                  <a:schemeClr val="tx1"/>
                </a:solidFill>
                <a:effectLst/>
                <a:latin typeface="Arial" charset="0"/>
                <a:ea typeface="+mn-ea"/>
                <a:cs typeface="+mn-cs"/>
              </a:rPr>
              <a:t> the process log. For the CALL TRANSACTION method, where no proper log is created, use the messages collected by your program.</a:t>
            </a:r>
          </a:p>
          <a:p>
            <a:r>
              <a:rPr lang="en-IN" sz="1200" b="0" i="0" kern="1200" dirty="0">
                <a:solidFill>
                  <a:schemeClr val="tx1"/>
                </a:solidFill>
                <a:effectLst/>
                <a:latin typeface="Arial" charset="0"/>
                <a:ea typeface="+mn-ea"/>
                <a:cs typeface="+mn-cs"/>
              </a:rPr>
              <a:t>From the results of the process analysis, correct and reprocess the erroneous data.</a:t>
            </a:r>
          </a:p>
        </p:txBody>
      </p:sp>
      <p:sp>
        <p:nvSpPr>
          <p:cNvPr id="4" name="Slide Number Placeholder 3"/>
          <p:cNvSpPr>
            <a:spLocks noGrp="1"/>
          </p:cNvSpPr>
          <p:nvPr>
            <p:ph type="sldNum" sz="quarter" idx="10"/>
          </p:nvPr>
        </p:nvSpPr>
        <p:spPr/>
        <p:txBody>
          <a:bodyPr/>
          <a:lstStyle/>
          <a:p>
            <a:pPr>
              <a:defRPr/>
            </a:pPr>
            <a:fld id="{16C180BA-6382-486D-86E0-E591BA21F1BA}" type="slidenum">
              <a:rPr lang="en-US" smtClean="0"/>
              <a:pPr>
                <a:defRPr/>
              </a:pPr>
              <a:t>115</a:t>
            </a:fld>
            <a:endParaRPr lang="en-US" dirty="0"/>
          </a:p>
        </p:txBody>
      </p:sp>
    </p:spTree>
    <p:extLst>
      <p:ext uri="{BB962C8B-B14F-4D97-AF65-F5344CB8AC3E}">
        <p14:creationId xmlns:p14="http://schemas.microsoft.com/office/powerpoint/2010/main" val="427808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Arial" charset="0"/>
                <a:ea typeface="+mn-ea"/>
                <a:cs typeface="+mn-cs"/>
              </a:rPr>
              <a:t>You will typically observe the following sequence of steps to develop Batch Input for your organization</a:t>
            </a:r>
          </a:p>
          <a:p>
            <a:r>
              <a:rPr lang="en-IN" sz="1200" b="0" i="0" kern="1200" dirty="0">
                <a:solidFill>
                  <a:schemeClr val="tx1"/>
                </a:solidFill>
                <a:effectLst/>
                <a:latin typeface="Arial" charset="0"/>
                <a:ea typeface="+mn-ea"/>
                <a:cs typeface="+mn-cs"/>
              </a:rPr>
              <a:t>Analysis of the legacy data. Determine how the data to be transferred is to be mapped in to the SAP Structure. Also take note of necessary data type or data length conversions.</a:t>
            </a:r>
          </a:p>
          <a:p>
            <a:r>
              <a:rPr lang="en-IN" sz="1200" b="0" i="0" kern="1200" dirty="0">
                <a:solidFill>
                  <a:schemeClr val="tx1"/>
                </a:solidFill>
                <a:effectLst/>
                <a:latin typeface="Arial" charset="0"/>
                <a:ea typeface="+mn-ea"/>
                <a:cs typeface="+mn-cs"/>
              </a:rPr>
              <a:t>Generate SAP data structures for using in export programs.</a:t>
            </a:r>
          </a:p>
          <a:p>
            <a:r>
              <a:rPr lang="en-IN" sz="1200" b="0" i="0" kern="1200" dirty="0">
                <a:solidFill>
                  <a:schemeClr val="tx1"/>
                </a:solidFill>
                <a:effectLst/>
                <a:latin typeface="Arial" charset="0"/>
                <a:ea typeface="+mn-ea"/>
                <a:cs typeface="+mn-cs"/>
              </a:rPr>
              <a:t>Export the data in to a sequential file. Note that character format is required by predefined SAP batch input programs.</a:t>
            </a:r>
          </a:p>
          <a:p>
            <a:r>
              <a:rPr lang="en-IN" sz="1200" b="0" i="0" kern="1200" dirty="0">
                <a:solidFill>
                  <a:schemeClr val="tx1"/>
                </a:solidFill>
                <a:effectLst/>
                <a:latin typeface="Arial" charset="0"/>
                <a:ea typeface="+mn-ea"/>
                <a:cs typeface="+mn-cs"/>
              </a:rPr>
              <a:t>If the SAP supplied BDC programs are not used, code your own batch input program. Choose an appropriate batch input method according to the situation.</a:t>
            </a:r>
          </a:p>
          <a:p>
            <a:r>
              <a:rPr lang="en-IN" sz="1200" b="0" i="0" kern="1200" dirty="0">
                <a:solidFill>
                  <a:schemeClr val="tx1"/>
                </a:solidFill>
                <a:effectLst/>
                <a:latin typeface="Arial" charset="0"/>
                <a:ea typeface="+mn-ea"/>
                <a:cs typeface="+mn-cs"/>
              </a:rPr>
              <a:t>Process the data and add it to the SAP System.</a:t>
            </a:r>
          </a:p>
          <a:p>
            <a:r>
              <a:rPr lang="en-IN" sz="1200" b="0" i="0" kern="1200" dirty="0" err="1">
                <a:solidFill>
                  <a:schemeClr val="tx1"/>
                </a:solidFill>
                <a:effectLst/>
                <a:latin typeface="Arial" charset="0"/>
                <a:ea typeface="+mn-ea"/>
                <a:cs typeface="+mn-cs"/>
              </a:rPr>
              <a:t>Analyze</a:t>
            </a:r>
            <a:r>
              <a:rPr lang="en-IN" sz="1200" b="0" i="0" kern="1200" dirty="0">
                <a:solidFill>
                  <a:schemeClr val="tx1"/>
                </a:solidFill>
                <a:effectLst/>
                <a:latin typeface="Arial" charset="0"/>
                <a:ea typeface="+mn-ea"/>
                <a:cs typeface="+mn-cs"/>
              </a:rPr>
              <a:t> the process log. For the CALL TRANSACTION method, where no proper log is created, use the messages collected by your program.</a:t>
            </a:r>
          </a:p>
          <a:p>
            <a:r>
              <a:rPr lang="en-IN" sz="1200" b="0" i="0" kern="1200" dirty="0">
                <a:solidFill>
                  <a:schemeClr val="tx1"/>
                </a:solidFill>
                <a:effectLst/>
                <a:latin typeface="Arial" charset="0"/>
                <a:ea typeface="+mn-ea"/>
                <a:cs typeface="+mn-cs"/>
              </a:rPr>
              <a:t>From the results of the process analysis, correct and reprocess the erroneous data.</a:t>
            </a:r>
          </a:p>
        </p:txBody>
      </p:sp>
      <p:sp>
        <p:nvSpPr>
          <p:cNvPr id="4" name="Slide Number Placeholder 3"/>
          <p:cNvSpPr>
            <a:spLocks noGrp="1"/>
          </p:cNvSpPr>
          <p:nvPr>
            <p:ph type="sldNum" sz="quarter" idx="10"/>
          </p:nvPr>
        </p:nvSpPr>
        <p:spPr/>
        <p:txBody>
          <a:bodyPr/>
          <a:lstStyle/>
          <a:p>
            <a:pPr>
              <a:defRPr/>
            </a:pPr>
            <a:fld id="{16C180BA-6382-486D-86E0-E591BA21F1BA}" type="slidenum">
              <a:rPr lang="en-US" smtClean="0"/>
              <a:pPr>
                <a:defRPr/>
              </a:pPr>
              <a:t>116</a:t>
            </a:fld>
            <a:endParaRPr lang="en-US" dirty="0"/>
          </a:p>
        </p:txBody>
      </p:sp>
    </p:spTree>
    <p:extLst>
      <p:ext uri="{BB962C8B-B14F-4D97-AF65-F5344CB8AC3E}">
        <p14:creationId xmlns:p14="http://schemas.microsoft.com/office/powerpoint/2010/main" val="427808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info@yash.com"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www.yash.com/"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38600" y="3505200"/>
            <a:ext cx="4343400" cy="2084040"/>
          </a:xfrm>
          <a:prstGeom prst="rect">
            <a:avLst/>
          </a:prstGeom>
        </p:spPr>
        <p:txBody>
          <a:bodyPr/>
          <a:lstStyle>
            <a:lvl1pPr algn="r">
              <a:defRPr lang="en-IN" sz="2800" b="1" u="none" kern="1200" dirty="0">
                <a:solidFill>
                  <a:srgbClr val="E72929"/>
                </a:solidFill>
                <a:effectLst/>
                <a:latin typeface="Helvetica CE"/>
              </a:defRPr>
            </a:lvl1pPr>
          </a:lstStyle>
          <a:p>
            <a:r>
              <a:rPr lang="en-IN" sz="2400" dirty="0"/>
              <a:t>Accelerating Business Through </a:t>
            </a:r>
            <a:br>
              <a:rPr lang="en-IN" sz="2400" dirty="0"/>
            </a:br>
            <a:r>
              <a:rPr lang="en-IN" sz="2400" dirty="0"/>
              <a:t>Innovative Solutions</a:t>
            </a:r>
            <a:br>
              <a:rPr lang="en-IN" sz="2400" dirty="0"/>
            </a:br>
            <a:r>
              <a:rPr lang="en-IN" sz="2400" dirty="0"/>
              <a:t/>
            </a:r>
            <a:br>
              <a:rPr lang="en-IN" sz="2400" dirty="0"/>
            </a:br>
            <a:r>
              <a:rPr lang="en-IN" sz="1600" dirty="0">
                <a:solidFill>
                  <a:srgbClr val="762098"/>
                </a:solidFill>
              </a:rPr>
              <a:t>Option 2: Presented by ……….</a:t>
            </a:r>
            <a:br>
              <a:rPr lang="en-IN" sz="1600" dirty="0">
                <a:solidFill>
                  <a:srgbClr val="762098"/>
                </a:solidFill>
              </a:rPr>
            </a:br>
            <a:r>
              <a:rPr lang="en-IN" sz="1600" dirty="0">
                <a:solidFill>
                  <a:srgbClr val="762098"/>
                </a:solidFill>
              </a:rPr>
              <a:t>Consultant, YASH Technologies </a:t>
            </a:r>
            <a:r>
              <a:rPr lang="en-IN" sz="2400" dirty="0"/>
              <a:t/>
            </a:r>
            <a:br>
              <a:rPr lang="en-IN" sz="2400" dirty="0"/>
            </a:br>
            <a:r>
              <a:rPr lang="en-IN" sz="2400" dirty="0"/>
              <a:t/>
            </a:r>
            <a:br>
              <a:rPr lang="en-IN" sz="2400" dirty="0"/>
            </a:br>
            <a:endParaRPr lang="en-IN" sz="1800" b="1" u="none" kern="1200" dirty="0">
              <a:solidFill>
                <a:srgbClr val="E72929"/>
              </a:solidFill>
              <a:effectLst/>
              <a:latin typeface="Helvetica CE"/>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prstClr val="black"/>
              </a:solidFill>
            </a:endParaRPr>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a:t>Click to edit Master title style</a:t>
            </a:r>
          </a:p>
        </p:txBody>
      </p:sp>
      <p:sp>
        <p:nvSpPr>
          <p:cNvPr id="5123" name="Rectangle 3"/>
          <p:cNvSpPr>
            <a:spLocks noGrp="1" noChangeArrowheads="1"/>
          </p:cNvSpPr>
          <p:nvPr>
            <p:ph type="subTitle" idx="1"/>
          </p:nvPr>
        </p:nvSpPr>
        <p:spPr>
          <a:xfrm>
            <a:off x="1447800" y="3429000"/>
            <a:ext cx="7010400" cy="1600200"/>
          </a:xfrm>
          <a:prstGeom prst="rect">
            <a:avLst/>
          </a:prstGeom>
        </p:spPr>
        <p:txBody>
          <a:bodyPr/>
          <a:lstStyle>
            <a:lvl1pPr marL="0" indent="0">
              <a:buFont typeface="Wingdings" pitchFamily="2" charset="2"/>
              <a:buNone/>
              <a:defRPr sz="2800"/>
            </a:lvl1pPr>
          </a:lstStyle>
          <a:p>
            <a:pPr lvl="0"/>
            <a:r>
              <a:rPr lang="en-US" altLang="en-US" noProof="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en-US">
              <a:solidFill>
                <a:prstClr val="black">
                  <a:tint val="75000"/>
                </a:prstClr>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ltLang="en-US">
                <a:solidFill>
                  <a:prstClr val="black">
                    <a:tint val="75000"/>
                  </a:prstClr>
                </a:solidFill>
              </a:rPr>
              <a:t>Pankaj Jindal</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0CEB60A-AE7F-4568-92B3-6A4FD0F69FA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427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6738" y="1752600"/>
            <a:ext cx="80010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Pankaj Jindal</a:t>
            </a:r>
          </a:p>
        </p:txBody>
      </p:sp>
      <p:sp>
        <p:nvSpPr>
          <p:cNvPr id="6" name="Rectangle 8"/>
          <p:cNvSpPr>
            <a:spLocks noGrp="1" noChangeArrowheads="1"/>
          </p:cNvSpPr>
          <p:nvPr>
            <p:ph type="sldNum" sz="quarter" idx="12"/>
          </p:nvPr>
        </p:nvSpPr>
        <p:spPr>
          <a:ln/>
        </p:spPr>
        <p:txBody>
          <a:bodyPr/>
          <a:lstStyle>
            <a:lvl1pPr>
              <a:defRPr/>
            </a:lvl1pPr>
          </a:lstStyle>
          <a:p>
            <a:pPr>
              <a:defRPr/>
            </a:pPr>
            <a:fld id="{0E61CEB8-F10A-497F-A8D0-154A49E156A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1229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Pankaj Jindal</a:t>
            </a:r>
          </a:p>
        </p:txBody>
      </p:sp>
      <p:sp>
        <p:nvSpPr>
          <p:cNvPr id="4" name="Rectangle 8"/>
          <p:cNvSpPr>
            <a:spLocks noGrp="1" noChangeArrowheads="1"/>
          </p:cNvSpPr>
          <p:nvPr>
            <p:ph type="sldNum" sz="quarter" idx="12"/>
          </p:nvPr>
        </p:nvSpPr>
        <p:spPr>
          <a:ln/>
        </p:spPr>
        <p:txBody>
          <a:bodyPr/>
          <a:lstStyle>
            <a:lvl1pPr>
              <a:defRPr/>
            </a:lvl1pPr>
          </a:lstStyle>
          <a:p>
            <a:pPr>
              <a:defRPr/>
            </a:pPr>
            <a:fld id="{2B7B3F30-D96B-46CC-BF33-9828709C2C8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7510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799" cy="5334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600201"/>
            <a:ext cx="8229600" cy="380999"/>
          </a:xfrm>
          <a:prstGeom prst="rect">
            <a:avLst/>
          </a:prstGeo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CC4D88-057C-4FDD-8838-10D6F4E8C700}" type="slidenum">
              <a:rPr lang="en-US"/>
              <a:pPr>
                <a:defRPr/>
              </a:pPr>
              <a:t>‹#›</a:t>
            </a:fld>
            <a:endParaRPr lang="en-US" dirty="0"/>
          </a:p>
        </p:txBody>
      </p:sp>
      <p:sp>
        <p:nvSpPr>
          <p:cNvPr id="7" name="Content Placeholder 2"/>
          <p:cNvSpPr>
            <a:spLocks noGrp="1"/>
          </p:cNvSpPr>
          <p:nvPr>
            <p:ph idx="13"/>
          </p:nvPr>
        </p:nvSpPr>
        <p:spPr>
          <a:xfrm>
            <a:off x="457200" y="2190751"/>
            <a:ext cx="8229600" cy="380999"/>
          </a:xfrm>
          <a:prstGeom prst="rect">
            <a:avLst/>
          </a:prstGeom>
        </p:spPr>
        <p:txBody>
          <a:bodyPr/>
          <a:lstStyle>
            <a:lvl1pPr>
              <a:defRPr sz="1600"/>
            </a:lvl1pPr>
          </a:lstStyle>
          <a:p>
            <a:pPr lvl="0"/>
            <a:r>
              <a:rPr lang="en-US" dirty="0"/>
              <a:t>Click to edit Master text styles</a:t>
            </a:r>
          </a:p>
        </p:txBody>
      </p:sp>
      <p:sp>
        <p:nvSpPr>
          <p:cNvPr id="8" name="Content Placeholder 2"/>
          <p:cNvSpPr>
            <a:spLocks noGrp="1"/>
          </p:cNvSpPr>
          <p:nvPr>
            <p:ph idx="14"/>
          </p:nvPr>
        </p:nvSpPr>
        <p:spPr>
          <a:xfrm>
            <a:off x="457200" y="2781301"/>
            <a:ext cx="8229600" cy="380999"/>
          </a:xfrm>
          <a:prstGeom prst="rect">
            <a:avLst/>
          </a:prstGeom>
        </p:spPr>
        <p:txBody>
          <a:bodyPr/>
          <a:lstStyle>
            <a:lvl1pPr>
              <a:defRPr sz="1400"/>
            </a:lvl1pPr>
          </a:lstStyle>
          <a:p>
            <a:pPr lvl="0"/>
            <a:r>
              <a:rPr lang="en-US" dirty="0"/>
              <a:t>Click to edit Master text styles</a:t>
            </a:r>
          </a:p>
        </p:txBody>
      </p:sp>
      <p:sp>
        <p:nvSpPr>
          <p:cNvPr id="9" name="Content Placeholder 2"/>
          <p:cNvSpPr>
            <a:spLocks noGrp="1"/>
          </p:cNvSpPr>
          <p:nvPr>
            <p:ph idx="15"/>
          </p:nvPr>
        </p:nvSpPr>
        <p:spPr>
          <a:xfrm>
            <a:off x="457200" y="3371851"/>
            <a:ext cx="8229600" cy="380999"/>
          </a:xfrm>
          <a:prstGeom prst="rect">
            <a:avLst/>
          </a:prstGeom>
        </p:spPr>
        <p:txBody>
          <a:bodyPr/>
          <a:lstStyle>
            <a:lvl1pPr>
              <a:defRPr sz="1200"/>
            </a:lvl1pPr>
          </a:lstStyle>
          <a:p>
            <a:pPr lvl="0"/>
            <a:r>
              <a:rPr lang="en-US" dirty="0"/>
              <a:t>Click to edit Master text styles</a:t>
            </a:r>
          </a:p>
        </p:txBody>
      </p:sp>
      <p:sp>
        <p:nvSpPr>
          <p:cNvPr id="10" name="Content Placeholder 2"/>
          <p:cNvSpPr>
            <a:spLocks noGrp="1"/>
          </p:cNvSpPr>
          <p:nvPr>
            <p:ph idx="16"/>
          </p:nvPr>
        </p:nvSpPr>
        <p:spPr>
          <a:xfrm>
            <a:off x="457200" y="3962400"/>
            <a:ext cx="8229600" cy="380999"/>
          </a:xfrm>
          <a:prstGeom prst="rect">
            <a:avLst/>
          </a:prstGeom>
        </p:spPr>
        <p:txBody>
          <a:bodyPr/>
          <a:lstStyle>
            <a:lvl1pPr>
              <a:defRPr sz="1000"/>
            </a:lvl1pPr>
          </a:lstStyle>
          <a:p>
            <a:pPr lvl="0"/>
            <a:r>
              <a:rPr lang="en-US" dirty="0"/>
              <a:t>Click to edit Master text styles</a:t>
            </a:r>
          </a:p>
        </p:txBody>
      </p:sp>
    </p:spTree>
    <p:extLst>
      <p:ext uri="{BB962C8B-B14F-4D97-AF65-F5344CB8AC3E}">
        <p14:creationId xmlns:p14="http://schemas.microsoft.com/office/powerpoint/2010/main" val="420355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26C490-F7F7-4435-9597-75C8D1CB95B6}"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FAF5C-C99A-4334-AE82-433C6C052917}" type="slidenum">
              <a:rPr lang="en-US" smtClean="0"/>
              <a:pPr/>
              <a:t>‹#›</a:t>
            </a:fld>
            <a:endParaRPr lang="en-US"/>
          </a:p>
        </p:txBody>
      </p:sp>
    </p:spTree>
    <p:extLst>
      <p:ext uri="{BB962C8B-B14F-4D97-AF65-F5344CB8AC3E}">
        <p14:creationId xmlns:p14="http://schemas.microsoft.com/office/powerpoint/2010/main" val="355385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Chart and Text">
    <p:spTree>
      <p:nvGrpSpPr>
        <p:cNvPr id="1" name=""/>
        <p:cNvGrpSpPr/>
        <p:nvPr/>
      </p:nvGrpSpPr>
      <p:grpSpPr>
        <a:xfrm>
          <a:off x="0" y="0"/>
          <a:ext cx="0" cy="0"/>
          <a:chOff x="0" y="0"/>
          <a:chExt cx="0" cy="0"/>
        </a:xfrm>
      </p:grpSpPr>
      <p:sp>
        <p:nvSpPr>
          <p:cNvPr id="3" name="Rectangle 2"/>
          <p:cNvSpPr/>
          <p:nvPr userDrawn="1"/>
        </p:nvSpPr>
        <p:spPr>
          <a:xfrm>
            <a:off x="8458200" y="304800"/>
            <a:ext cx="685800" cy="304800"/>
          </a:xfrm>
          <a:prstGeom prst="rect">
            <a:avLst/>
          </a:prstGeom>
          <a:solidFill>
            <a:srgbClr val="E7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extBox 1"/>
          <p:cNvSpPr txBox="1"/>
          <p:nvPr userDrawn="1"/>
        </p:nvSpPr>
        <p:spPr>
          <a:xfrm>
            <a:off x="8534400" y="304800"/>
            <a:ext cx="533400" cy="307777"/>
          </a:xfrm>
          <a:prstGeom prst="rect">
            <a:avLst/>
          </a:prstGeom>
          <a:noFill/>
        </p:spPr>
        <p:txBody>
          <a:bodyPr wrap="square" rtlCol="0">
            <a:spAutoFit/>
          </a:bodyPr>
          <a:lstStyle/>
          <a:p>
            <a:fld id="{CE51F77A-6994-4D87-B3EF-4EDBFB93C3A5}" type="slidenum">
              <a:rPr lang="en-US" sz="1400" smtClean="0">
                <a:solidFill>
                  <a:schemeClr val="bg1"/>
                </a:solidFill>
              </a:rPr>
              <a:pPr/>
              <a:t>‹#›</a:t>
            </a:fld>
            <a:endParaRPr lang="en-US" sz="1400" dirty="0">
              <a:solidFill>
                <a:schemeClr val="bg1"/>
              </a:solidFill>
            </a:endParaRPr>
          </a:p>
        </p:txBody>
      </p:sp>
      <p:sp>
        <p:nvSpPr>
          <p:cNvPr id="4" name="TextBox 3"/>
          <p:cNvSpPr txBox="1"/>
          <p:nvPr userDrawn="1"/>
        </p:nvSpPr>
        <p:spPr>
          <a:xfrm>
            <a:off x="0" y="6326061"/>
            <a:ext cx="175260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Helvetica CE" pitchFamily="34" charset="0"/>
              </a:rPr>
              <a:t>www.yash.com</a:t>
            </a:r>
            <a:endParaRPr lang="en-US" sz="1600" b="1" dirty="0">
              <a:solidFill>
                <a:srgbClr val="A6A6A6"/>
              </a:solidFill>
              <a:latin typeface="Helvetica CE" pitchFamily="34" charset="0"/>
            </a:endParaRPr>
          </a:p>
        </p:txBody>
      </p:sp>
      <p:sp>
        <p:nvSpPr>
          <p:cNvPr id="5" name="Rectangle 4"/>
          <p:cNvSpPr/>
          <p:nvPr userDrawn="1"/>
        </p:nvSpPr>
        <p:spPr>
          <a:xfrm>
            <a:off x="1" y="6272430"/>
            <a:ext cx="9143999" cy="47480"/>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sp>
        <p:nvSpPr>
          <p:cNvPr id="6" name="Title 4"/>
          <p:cNvSpPr>
            <a:spLocks noGrp="1"/>
          </p:cNvSpPr>
          <p:nvPr>
            <p:ph type="title"/>
          </p:nvPr>
        </p:nvSpPr>
        <p:spPr>
          <a:xfrm>
            <a:off x="1" y="228600"/>
            <a:ext cx="8458199" cy="715962"/>
          </a:xfrm>
          <a:prstGeom prst="rect">
            <a:avLst/>
          </a:prstGeom>
          <a:solidFill>
            <a:srgbClr val="EEF3FA"/>
          </a:solidFill>
        </p:spPr>
        <p:txBody>
          <a:bodyPr/>
          <a:lstStyle>
            <a:lvl1pPr>
              <a:defRPr sz="2800" b="1">
                <a:solidFill>
                  <a:srgbClr val="005BA1"/>
                </a:solidFill>
                <a:latin typeface="Helvetica CE" pitchFamily="34" charset="0"/>
              </a:defRPr>
            </a:lvl1pPr>
          </a:lstStyle>
          <a:p>
            <a:r>
              <a:rPr lang="en-US" dirty="0"/>
              <a:t>Click to edit Master title style</a:t>
            </a:r>
          </a:p>
        </p:txBody>
      </p:sp>
      <p:sp>
        <p:nvSpPr>
          <p:cNvPr id="12" name="Content Placeholder 8"/>
          <p:cNvSpPr>
            <a:spLocks noGrp="1"/>
          </p:cNvSpPr>
          <p:nvPr>
            <p:ph sz="quarter" idx="10"/>
          </p:nvPr>
        </p:nvSpPr>
        <p:spPr>
          <a:xfrm>
            <a:off x="563272" y="1600200"/>
            <a:ext cx="8116887" cy="457200"/>
          </a:xfrm>
          <a:prstGeom prst="rect">
            <a:avLst/>
          </a:prstGeom>
        </p:spPr>
        <p:txBody>
          <a:bodyPr/>
          <a:lstStyle>
            <a:lvl1pPr marL="342900" indent="-342900">
              <a:buClr>
                <a:srgbClr val="F58345"/>
              </a:buClr>
              <a:buFont typeface="Wingdings" pitchFamily="2" charset="2"/>
              <a:buChar char="§"/>
              <a:defRPr sz="18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3" name="Content Placeholder 8"/>
          <p:cNvSpPr>
            <a:spLocks noGrp="1"/>
          </p:cNvSpPr>
          <p:nvPr>
            <p:ph sz="quarter" idx="11"/>
          </p:nvPr>
        </p:nvSpPr>
        <p:spPr>
          <a:xfrm>
            <a:off x="563272" y="2286000"/>
            <a:ext cx="8116887" cy="457200"/>
          </a:xfrm>
          <a:prstGeom prst="rect">
            <a:avLst/>
          </a:prstGeom>
        </p:spPr>
        <p:txBody>
          <a:bodyPr/>
          <a:lstStyle>
            <a:lvl1pPr marL="342900" indent="-342900">
              <a:buClr>
                <a:srgbClr val="F58345"/>
              </a:buClr>
              <a:buFont typeface="Wingdings" pitchFamily="2" charset="2"/>
              <a:buChar char="§"/>
              <a:defRPr sz="16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4" name="Content Placeholder 8"/>
          <p:cNvSpPr>
            <a:spLocks noGrp="1"/>
          </p:cNvSpPr>
          <p:nvPr>
            <p:ph sz="quarter" idx="12"/>
          </p:nvPr>
        </p:nvSpPr>
        <p:spPr>
          <a:xfrm>
            <a:off x="563272" y="2971800"/>
            <a:ext cx="8116887" cy="457200"/>
          </a:xfrm>
          <a:prstGeom prst="rect">
            <a:avLst/>
          </a:prstGeom>
        </p:spPr>
        <p:txBody>
          <a:bodyPr/>
          <a:lstStyle>
            <a:lvl1pPr marL="342900" indent="-342900">
              <a:buClr>
                <a:srgbClr val="F58345"/>
              </a:buClr>
              <a:buFont typeface="Wingdings" pitchFamily="2" charset="2"/>
              <a:buChar char="§"/>
              <a:defRPr sz="14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5" name="Content Placeholder 8"/>
          <p:cNvSpPr>
            <a:spLocks noGrp="1"/>
          </p:cNvSpPr>
          <p:nvPr>
            <p:ph sz="quarter" idx="13"/>
          </p:nvPr>
        </p:nvSpPr>
        <p:spPr>
          <a:xfrm>
            <a:off x="563272" y="3657600"/>
            <a:ext cx="8116887" cy="457200"/>
          </a:xfrm>
          <a:prstGeom prst="rect">
            <a:avLst/>
          </a:prstGeom>
        </p:spPr>
        <p:txBody>
          <a:bodyPr/>
          <a:lstStyle>
            <a:lvl1pPr marL="342900" indent="-342900">
              <a:buClr>
                <a:srgbClr val="F58345"/>
              </a:buClr>
              <a:buFont typeface="Wingdings" pitchFamily="2" charset="2"/>
              <a:buChar char="§"/>
              <a:defRPr sz="12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6" name="Content Placeholder 8"/>
          <p:cNvSpPr>
            <a:spLocks noGrp="1"/>
          </p:cNvSpPr>
          <p:nvPr>
            <p:ph sz="quarter" idx="14"/>
          </p:nvPr>
        </p:nvSpPr>
        <p:spPr>
          <a:xfrm>
            <a:off x="563272" y="4343400"/>
            <a:ext cx="8116887" cy="457200"/>
          </a:xfrm>
          <a:prstGeom prst="rect">
            <a:avLst/>
          </a:prstGeom>
        </p:spPr>
        <p:txBody>
          <a:bodyPr/>
          <a:lstStyle>
            <a:lvl1pPr marL="342900" indent="-342900">
              <a:buClr>
                <a:srgbClr val="F58345"/>
              </a:buClr>
              <a:buFont typeface="Wingdings" pitchFamily="2" charset="2"/>
              <a:buChar char="§"/>
              <a:defRPr sz="10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pic>
        <p:nvPicPr>
          <p:cNvPr id="17"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6302042"/>
            <a:ext cx="533400" cy="40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9677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hart and Text">
    <p:spTree>
      <p:nvGrpSpPr>
        <p:cNvPr id="1" name=""/>
        <p:cNvGrpSpPr/>
        <p:nvPr/>
      </p:nvGrpSpPr>
      <p:grpSpPr>
        <a:xfrm>
          <a:off x="0" y="0"/>
          <a:ext cx="0" cy="0"/>
          <a:chOff x="0" y="0"/>
          <a:chExt cx="0" cy="0"/>
        </a:xfrm>
      </p:grpSpPr>
      <p:sp>
        <p:nvSpPr>
          <p:cNvPr id="2" name="TextBox 1"/>
          <p:cNvSpPr txBox="1"/>
          <p:nvPr userDrawn="1"/>
        </p:nvSpPr>
        <p:spPr>
          <a:xfrm>
            <a:off x="8534400" y="304800"/>
            <a:ext cx="533400" cy="307777"/>
          </a:xfrm>
          <a:prstGeom prst="rect">
            <a:avLst/>
          </a:prstGeom>
          <a:noFill/>
        </p:spPr>
        <p:txBody>
          <a:bodyPr wrap="square" rtlCol="0">
            <a:spAutoFit/>
          </a:bodyPr>
          <a:lstStyle/>
          <a:p>
            <a:fld id="{CE51F77A-6994-4D87-B3EF-4EDBFB93C3A5}" type="slidenum">
              <a:rPr lang="en-US" sz="1400" smtClean="0">
                <a:solidFill>
                  <a:schemeClr val="bg1"/>
                </a:solidFill>
              </a:rPr>
              <a:pPr/>
              <a:t>‹#›</a:t>
            </a:fld>
            <a:endParaRPr lang="en-US" sz="1400" dirty="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7747" y="762000"/>
            <a:ext cx="1746606" cy="914400"/>
          </a:xfrm>
          <a:prstGeom prst="rect">
            <a:avLst/>
          </a:prstGeom>
        </p:spPr>
      </p:pic>
      <p:sp>
        <p:nvSpPr>
          <p:cNvPr id="19" name="Rectangle 18"/>
          <p:cNvSpPr/>
          <p:nvPr userDrawn="1"/>
        </p:nvSpPr>
        <p:spPr>
          <a:xfrm>
            <a:off x="304800" y="3810000"/>
            <a:ext cx="8572500" cy="2833687"/>
          </a:xfrm>
          <a:prstGeom prst="rect">
            <a:avLst/>
          </a:prstGeom>
          <a:solidFill>
            <a:srgbClr val="EE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476250" y="1828800"/>
            <a:ext cx="8229600" cy="1143000"/>
          </a:xfrm>
          <a:prstGeom prst="rect">
            <a:avLst/>
          </a:prstGeom>
        </p:spPr>
        <p:txBody>
          <a:bodyPr/>
          <a:lstStyle>
            <a:lvl1pPr marL="0" marR="0" indent="0" defTabSz="914400" rtl="0" eaLnBrk="0" fontAlgn="base" latinLnBrk="0" hangingPunct="0">
              <a:lnSpc>
                <a:spcPct val="100000"/>
              </a:lnSpc>
              <a:spcBef>
                <a:spcPct val="0"/>
              </a:spcBef>
              <a:spcAft>
                <a:spcPts val="1500"/>
              </a:spcAft>
              <a:tabLst/>
              <a:defRPr sz="4400"/>
            </a:lvl1pPr>
          </a:lstStyle>
          <a:p>
            <a:pPr marL="0" marR="0" lvl="0" indent="0" defTabSz="914400" rtl="0" eaLnBrk="0" fontAlgn="base" latinLnBrk="0" hangingPunct="0">
              <a:lnSpc>
                <a:spcPct val="100000"/>
              </a:lnSpc>
              <a:spcBef>
                <a:spcPct val="0"/>
              </a:spcBef>
              <a:spcAft>
                <a:spcPts val="1500"/>
              </a:spcAft>
              <a:tabLst/>
              <a:defRPr/>
            </a:pPr>
            <a:r>
              <a:rPr kumimoji="0" lang="en-US" sz="2200" b="1" i="0" u="none" strike="noStrike" kern="0" cap="none" spc="0" normalizeH="0" baseline="0" noProof="0" dirty="0">
                <a:ln>
                  <a:noFill/>
                </a:ln>
                <a:solidFill>
                  <a:srgbClr val="0070C4"/>
                </a:solidFill>
                <a:effectLst/>
                <a:uLnTx/>
                <a:uFillTx/>
                <a:latin typeface="Helvetica CE" pitchFamily="34" charset="0"/>
                <a:ea typeface="Roboto" pitchFamily="2" charset="0"/>
                <a:cs typeface="+mj-cs"/>
              </a:rPr>
              <a:t>Thank You!</a:t>
            </a:r>
            <a:br>
              <a:rPr kumimoji="0" lang="en-US" sz="2200" b="1" i="0" u="none" strike="noStrike" kern="0" cap="none" spc="0" normalizeH="0" baseline="0" noProof="0" dirty="0">
                <a:ln>
                  <a:noFill/>
                </a:ln>
                <a:solidFill>
                  <a:srgbClr val="0070C4"/>
                </a:solidFill>
                <a:effectLst/>
                <a:uLnTx/>
                <a:uFillTx/>
                <a:latin typeface="Helvetica CE" pitchFamily="34" charset="0"/>
                <a:ea typeface="Roboto" pitchFamily="2" charset="0"/>
                <a:cs typeface="+mj-cs"/>
              </a:rPr>
            </a:br>
            <a:r>
              <a:rPr kumimoji="0" lang="en-US" sz="1800" b="1" i="0" u="none" strike="noStrike" kern="0" cap="none" spc="0" normalizeH="0" baseline="0" noProof="0" dirty="0">
                <a:ln>
                  <a:noFill/>
                </a:ln>
                <a:solidFill>
                  <a:schemeClr val="bg1">
                    <a:lumMod val="65000"/>
                  </a:schemeClr>
                </a:solidFill>
                <a:effectLst/>
                <a:uLnTx/>
                <a:uFillTx/>
                <a:latin typeface="Helvetica CE" pitchFamily="34" charset="0"/>
                <a:ea typeface="+mj-ea"/>
                <a:cs typeface="+mj-cs"/>
              </a:rPr>
              <a:t>Email: </a:t>
            </a:r>
            <a:r>
              <a:rPr kumimoji="0" lang="en-US" sz="1800" b="1" i="0" u="none" strike="noStrike" kern="0" cap="none" spc="0" normalizeH="0" baseline="0" noProof="0" dirty="0">
                <a:ln>
                  <a:noFill/>
                </a:ln>
                <a:solidFill>
                  <a:srgbClr val="FF0000"/>
                </a:solidFill>
                <a:effectLst/>
                <a:uLnTx/>
                <a:uFillTx/>
                <a:latin typeface="Helvetica CE" pitchFamily="34" charset="0"/>
                <a:ea typeface="+mj-ea"/>
                <a:cs typeface="+mj-cs"/>
                <a:hlinkClick r:id="rId3"/>
              </a:rPr>
              <a:t>info@yash.com</a:t>
            </a:r>
            <a:r>
              <a:rPr kumimoji="0" lang="en-US" sz="1800" b="1" i="0" u="none" strike="noStrike" kern="0" cap="none" spc="0" normalizeH="0" baseline="0" noProof="0" dirty="0">
                <a:ln>
                  <a:noFill/>
                </a:ln>
                <a:solidFill>
                  <a:srgbClr val="FFB334"/>
                </a:solidFill>
                <a:effectLst/>
                <a:uLnTx/>
                <a:uFillTx/>
                <a:latin typeface="Helvetica CE" pitchFamily="34" charset="0"/>
                <a:ea typeface="+mj-ea"/>
                <a:cs typeface="+mj-cs"/>
              </a:rPr>
              <a:t/>
            </a:r>
            <a:br>
              <a:rPr kumimoji="0" lang="en-US" sz="1800" b="1" i="0" u="none" strike="noStrike" kern="0" cap="none" spc="0" normalizeH="0" baseline="0" noProof="0" dirty="0">
                <a:ln>
                  <a:noFill/>
                </a:ln>
                <a:solidFill>
                  <a:srgbClr val="FFB334"/>
                </a:solidFill>
                <a:effectLst/>
                <a:uLnTx/>
                <a:uFillTx/>
                <a:latin typeface="Helvetica CE" pitchFamily="34" charset="0"/>
                <a:ea typeface="+mj-ea"/>
                <a:cs typeface="+mj-cs"/>
              </a:rPr>
            </a:br>
            <a:r>
              <a:rPr kumimoji="0" lang="en-US" sz="1800" b="1" i="0" u="none" strike="noStrike" kern="0" cap="none" spc="0" normalizeH="0" baseline="0" noProof="0" dirty="0">
                <a:ln>
                  <a:noFill/>
                </a:ln>
                <a:solidFill>
                  <a:schemeClr val="bg1">
                    <a:lumMod val="65000"/>
                  </a:schemeClr>
                </a:solidFill>
                <a:effectLst/>
                <a:uLnTx/>
                <a:uFillTx/>
                <a:latin typeface="Helvetica CE" pitchFamily="34" charset="0"/>
                <a:ea typeface="+mj-ea"/>
                <a:cs typeface="+mj-cs"/>
              </a:rPr>
              <a:t>Web: </a:t>
            </a:r>
            <a:r>
              <a:rPr kumimoji="0" lang="en-US" sz="1800" b="1" i="0" u="none" strike="noStrike" kern="0" cap="none" spc="0" normalizeH="0" baseline="0" noProof="0" dirty="0">
                <a:ln>
                  <a:noFill/>
                </a:ln>
                <a:solidFill>
                  <a:srgbClr val="FFB334"/>
                </a:solidFill>
                <a:effectLst/>
                <a:uLnTx/>
                <a:uFillTx/>
                <a:latin typeface="Helvetica CE" pitchFamily="34" charset="0"/>
                <a:ea typeface="+mj-ea"/>
                <a:cs typeface="+mj-cs"/>
                <a:hlinkClick r:id="rId4"/>
              </a:rPr>
              <a:t>www.yash.com</a:t>
            </a:r>
            <a:endParaRPr lang="en-US" dirty="0"/>
          </a:p>
        </p:txBody>
      </p:sp>
      <p:sp>
        <p:nvSpPr>
          <p:cNvPr id="22" name="Content Placeholder 8"/>
          <p:cNvSpPr>
            <a:spLocks noGrp="1"/>
          </p:cNvSpPr>
          <p:nvPr>
            <p:ph sz="quarter" idx="10" hasCustomPrompt="1"/>
          </p:nvPr>
        </p:nvSpPr>
        <p:spPr>
          <a:xfrm>
            <a:off x="532606" y="3962400"/>
            <a:ext cx="8116887" cy="2362200"/>
          </a:xfrm>
          <a:prstGeom prst="rect">
            <a:avLst/>
          </a:prstGeom>
        </p:spPr>
        <p:txBody>
          <a:bodyPr/>
          <a:lstStyle>
            <a:lvl1pPr marL="0" indent="0">
              <a:buClr>
                <a:srgbClr val="F58345"/>
              </a:buClr>
              <a:buFontTx/>
              <a:buNone/>
              <a:defRPr sz="18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algn="just" defTabSz="877888"/>
            <a:r>
              <a:rPr lang="en-US" sz="1200" b="0" dirty="0">
                <a:solidFill>
                  <a:srgbClr val="0D0D0D"/>
                </a:solidFill>
                <a:latin typeface="Helvetica CE" pitchFamily="34" charset="0"/>
              </a:rPr>
              <a:t>© YASH Technologies, 1996-2014. All rights reserved.</a:t>
            </a:r>
          </a:p>
          <a:p>
            <a:pPr algn="just" defTabSz="877888"/>
            <a:endParaRPr lang="en-US" sz="1200" b="0" dirty="0">
              <a:solidFill>
                <a:srgbClr val="0D0D0D"/>
              </a:solidFill>
              <a:latin typeface="Helvetica CE" pitchFamily="34" charset="0"/>
            </a:endParaRPr>
          </a:p>
          <a:p>
            <a:pPr algn="just" defTabSz="877888"/>
            <a:r>
              <a:rPr lang="en-US" sz="1200" b="0" dirty="0">
                <a:solidFill>
                  <a:srgbClr val="0D0D0D"/>
                </a:solidFill>
                <a:latin typeface="Helvetica CE" pitchFamily="34" charset="0"/>
              </a:rPr>
              <a:t>The information in this document is based on certain assumptions and as such is subject to change. No part of this document may be reproduced, stored or transmitted in any form or by any means, electronic or mechanical, for any purpose, without the express written permission of YASH Technologies Inc. This document makes reference to trademarks that may be owned by others. The use of such trademarks herein is not as assertion of ownership of such trademarks by YASH and is not intended to represent or imply the existence of an association between YASH  and the lawful owners of such trademarks.</a:t>
            </a:r>
          </a:p>
        </p:txBody>
      </p:sp>
    </p:spTree>
    <p:extLst>
      <p:ext uri="{BB962C8B-B14F-4D97-AF65-F5344CB8AC3E}">
        <p14:creationId xmlns:p14="http://schemas.microsoft.com/office/powerpoint/2010/main" val="8356944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Chart and Text">
    <p:spTree>
      <p:nvGrpSpPr>
        <p:cNvPr id="1" name=""/>
        <p:cNvGrpSpPr/>
        <p:nvPr/>
      </p:nvGrpSpPr>
      <p:grpSpPr>
        <a:xfrm>
          <a:off x="0" y="0"/>
          <a:ext cx="0" cy="0"/>
          <a:chOff x="0" y="0"/>
          <a:chExt cx="0" cy="0"/>
        </a:xfrm>
      </p:grpSpPr>
      <p:sp>
        <p:nvSpPr>
          <p:cNvPr id="3" name="Rectangle 2"/>
          <p:cNvSpPr/>
          <p:nvPr userDrawn="1"/>
        </p:nvSpPr>
        <p:spPr>
          <a:xfrm>
            <a:off x="8458200" y="304800"/>
            <a:ext cx="685800" cy="304800"/>
          </a:xfrm>
          <a:prstGeom prst="rect">
            <a:avLst/>
          </a:prstGeom>
          <a:solidFill>
            <a:srgbClr val="E7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extBox 1"/>
          <p:cNvSpPr txBox="1"/>
          <p:nvPr userDrawn="1"/>
        </p:nvSpPr>
        <p:spPr>
          <a:xfrm>
            <a:off x="8534400" y="304800"/>
            <a:ext cx="533400" cy="307777"/>
          </a:xfrm>
          <a:prstGeom prst="rect">
            <a:avLst/>
          </a:prstGeom>
          <a:noFill/>
        </p:spPr>
        <p:txBody>
          <a:bodyPr wrap="square" rtlCol="0">
            <a:spAutoFit/>
          </a:bodyPr>
          <a:lstStyle/>
          <a:p>
            <a:fld id="{CE51F77A-6994-4D87-B3EF-4EDBFB93C3A5}" type="slidenum">
              <a:rPr lang="en-US" sz="1400" smtClean="0">
                <a:solidFill>
                  <a:schemeClr val="bg1"/>
                </a:solidFill>
              </a:rPr>
              <a:pPr/>
              <a:t>‹#›</a:t>
            </a:fld>
            <a:endParaRPr lang="en-US" sz="1400" dirty="0">
              <a:solidFill>
                <a:schemeClr val="bg1"/>
              </a:solidFill>
            </a:endParaRPr>
          </a:p>
        </p:txBody>
      </p:sp>
      <p:sp>
        <p:nvSpPr>
          <p:cNvPr id="4" name="TextBox 3"/>
          <p:cNvSpPr txBox="1"/>
          <p:nvPr userDrawn="1"/>
        </p:nvSpPr>
        <p:spPr>
          <a:xfrm>
            <a:off x="0" y="6326061"/>
            <a:ext cx="175260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Helvetica CE" pitchFamily="34" charset="0"/>
              </a:rPr>
              <a:t>www.yash.com</a:t>
            </a:r>
            <a:endParaRPr lang="en-US" sz="1600" b="1" dirty="0">
              <a:solidFill>
                <a:srgbClr val="A6A6A6"/>
              </a:solidFill>
              <a:latin typeface="Helvetica CE" pitchFamily="34" charset="0"/>
            </a:endParaRPr>
          </a:p>
        </p:txBody>
      </p:sp>
      <p:sp>
        <p:nvSpPr>
          <p:cNvPr id="5" name="Rectangle 4"/>
          <p:cNvSpPr/>
          <p:nvPr userDrawn="1"/>
        </p:nvSpPr>
        <p:spPr>
          <a:xfrm>
            <a:off x="1" y="6272430"/>
            <a:ext cx="9143999" cy="47480"/>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sp>
        <p:nvSpPr>
          <p:cNvPr id="6" name="Title 4"/>
          <p:cNvSpPr>
            <a:spLocks noGrp="1"/>
          </p:cNvSpPr>
          <p:nvPr>
            <p:ph type="title"/>
          </p:nvPr>
        </p:nvSpPr>
        <p:spPr>
          <a:xfrm>
            <a:off x="1" y="228600"/>
            <a:ext cx="8458199" cy="715962"/>
          </a:xfrm>
          <a:prstGeom prst="rect">
            <a:avLst/>
          </a:prstGeom>
          <a:solidFill>
            <a:srgbClr val="EEF3FA"/>
          </a:solidFill>
        </p:spPr>
        <p:txBody>
          <a:bodyPr/>
          <a:lstStyle>
            <a:lvl1pPr>
              <a:defRPr sz="2800" b="1">
                <a:solidFill>
                  <a:srgbClr val="005BA1"/>
                </a:solidFill>
                <a:latin typeface="Helvetica CE" pitchFamily="34" charset="0"/>
              </a:defRPr>
            </a:lvl1pPr>
          </a:lstStyle>
          <a:p>
            <a:r>
              <a:rPr lang="en-US" dirty="0"/>
              <a:t>Click to edit Master title style</a:t>
            </a:r>
          </a:p>
        </p:txBody>
      </p:sp>
      <p:sp>
        <p:nvSpPr>
          <p:cNvPr id="12" name="Content Placeholder 8"/>
          <p:cNvSpPr>
            <a:spLocks noGrp="1"/>
          </p:cNvSpPr>
          <p:nvPr>
            <p:ph sz="quarter" idx="10"/>
          </p:nvPr>
        </p:nvSpPr>
        <p:spPr>
          <a:xfrm>
            <a:off x="563272" y="1600200"/>
            <a:ext cx="8116887" cy="457200"/>
          </a:xfrm>
          <a:prstGeom prst="rect">
            <a:avLst/>
          </a:prstGeom>
        </p:spPr>
        <p:txBody>
          <a:bodyPr/>
          <a:lstStyle>
            <a:lvl1pPr marL="342900" indent="-342900">
              <a:buClr>
                <a:srgbClr val="F58345"/>
              </a:buClr>
              <a:buFont typeface="Wingdings" pitchFamily="2" charset="2"/>
              <a:buChar char="§"/>
              <a:defRPr sz="18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3" name="Content Placeholder 8"/>
          <p:cNvSpPr>
            <a:spLocks noGrp="1"/>
          </p:cNvSpPr>
          <p:nvPr>
            <p:ph sz="quarter" idx="11"/>
          </p:nvPr>
        </p:nvSpPr>
        <p:spPr>
          <a:xfrm>
            <a:off x="563272" y="2286000"/>
            <a:ext cx="8116887" cy="457200"/>
          </a:xfrm>
          <a:prstGeom prst="rect">
            <a:avLst/>
          </a:prstGeom>
        </p:spPr>
        <p:txBody>
          <a:bodyPr/>
          <a:lstStyle>
            <a:lvl1pPr marL="342900" indent="-342900">
              <a:buClr>
                <a:srgbClr val="F58345"/>
              </a:buClr>
              <a:buFont typeface="Wingdings" pitchFamily="2" charset="2"/>
              <a:buChar char="§"/>
              <a:defRPr sz="16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4" name="Content Placeholder 8"/>
          <p:cNvSpPr>
            <a:spLocks noGrp="1"/>
          </p:cNvSpPr>
          <p:nvPr>
            <p:ph sz="quarter" idx="12"/>
          </p:nvPr>
        </p:nvSpPr>
        <p:spPr>
          <a:xfrm>
            <a:off x="563272" y="2971800"/>
            <a:ext cx="8116887" cy="457200"/>
          </a:xfrm>
          <a:prstGeom prst="rect">
            <a:avLst/>
          </a:prstGeom>
        </p:spPr>
        <p:txBody>
          <a:bodyPr/>
          <a:lstStyle>
            <a:lvl1pPr marL="342900" indent="-342900">
              <a:buClr>
                <a:srgbClr val="F58345"/>
              </a:buClr>
              <a:buFont typeface="Wingdings" pitchFamily="2" charset="2"/>
              <a:buChar char="§"/>
              <a:defRPr sz="14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5" name="Content Placeholder 8"/>
          <p:cNvSpPr>
            <a:spLocks noGrp="1"/>
          </p:cNvSpPr>
          <p:nvPr>
            <p:ph sz="quarter" idx="13"/>
          </p:nvPr>
        </p:nvSpPr>
        <p:spPr>
          <a:xfrm>
            <a:off x="563272" y="3657600"/>
            <a:ext cx="8116887" cy="457200"/>
          </a:xfrm>
          <a:prstGeom prst="rect">
            <a:avLst/>
          </a:prstGeom>
        </p:spPr>
        <p:txBody>
          <a:bodyPr/>
          <a:lstStyle>
            <a:lvl1pPr marL="342900" indent="-342900">
              <a:buClr>
                <a:srgbClr val="F58345"/>
              </a:buClr>
              <a:buFont typeface="Wingdings" pitchFamily="2" charset="2"/>
              <a:buChar char="§"/>
              <a:defRPr sz="12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6" name="Content Placeholder 8"/>
          <p:cNvSpPr>
            <a:spLocks noGrp="1"/>
          </p:cNvSpPr>
          <p:nvPr>
            <p:ph sz="quarter" idx="14"/>
          </p:nvPr>
        </p:nvSpPr>
        <p:spPr>
          <a:xfrm>
            <a:off x="563272" y="4343400"/>
            <a:ext cx="8116887" cy="457200"/>
          </a:xfrm>
          <a:prstGeom prst="rect">
            <a:avLst/>
          </a:prstGeom>
        </p:spPr>
        <p:txBody>
          <a:bodyPr/>
          <a:lstStyle>
            <a:lvl1pPr marL="342900" indent="-342900">
              <a:buClr>
                <a:srgbClr val="F58345"/>
              </a:buClr>
              <a:buFont typeface="Wingdings" pitchFamily="2" charset="2"/>
              <a:buChar char="§"/>
              <a:defRPr sz="10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pic>
        <p:nvPicPr>
          <p:cNvPr id="17"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6302042"/>
            <a:ext cx="533400" cy="40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7793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799" cy="5334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600201"/>
            <a:ext cx="8229600" cy="380999"/>
          </a:xfrm>
          <a:prstGeom prst="rect">
            <a:avLst/>
          </a:prstGeo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CC4D88-057C-4FDD-8838-10D6F4E8C700}" type="slidenum">
              <a:rPr lang="en-US">
                <a:solidFill>
                  <a:prstClr val="black">
                    <a:tint val="75000"/>
                  </a:prstClr>
                </a:solidFill>
              </a:rPr>
              <a:pPr>
                <a:defRPr/>
              </a:pPr>
              <a:t>‹#›</a:t>
            </a:fld>
            <a:endParaRPr lang="en-US" dirty="0">
              <a:solidFill>
                <a:prstClr val="black">
                  <a:tint val="75000"/>
                </a:prstClr>
              </a:solidFill>
            </a:endParaRPr>
          </a:p>
        </p:txBody>
      </p:sp>
      <p:sp>
        <p:nvSpPr>
          <p:cNvPr id="7" name="Content Placeholder 2"/>
          <p:cNvSpPr>
            <a:spLocks noGrp="1"/>
          </p:cNvSpPr>
          <p:nvPr>
            <p:ph idx="13"/>
          </p:nvPr>
        </p:nvSpPr>
        <p:spPr>
          <a:xfrm>
            <a:off x="457200" y="2190751"/>
            <a:ext cx="8229600" cy="380999"/>
          </a:xfrm>
          <a:prstGeom prst="rect">
            <a:avLst/>
          </a:prstGeom>
        </p:spPr>
        <p:txBody>
          <a:bodyPr/>
          <a:lstStyle>
            <a:lvl1pPr>
              <a:defRPr sz="1600"/>
            </a:lvl1pPr>
          </a:lstStyle>
          <a:p>
            <a:pPr lvl="0"/>
            <a:r>
              <a:rPr lang="en-US" dirty="0"/>
              <a:t>Click to edit Master text styles</a:t>
            </a:r>
          </a:p>
        </p:txBody>
      </p:sp>
      <p:sp>
        <p:nvSpPr>
          <p:cNvPr id="8" name="Content Placeholder 2"/>
          <p:cNvSpPr>
            <a:spLocks noGrp="1"/>
          </p:cNvSpPr>
          <p:nvPr>
            <p:ph idx="14"/>
          </p:nvPr>
        </p:nvSpPr>
        <p:spPr>
          <a:xfrm>
            <a:off x="457200" y="2781301"/>
            <a:ext cx="8229600" cy="380999"/>
          </a:xfrm>
          <a:prstGeom prst="rect">
            <a:avLst/>
          </a:prstGeom>
        </p:spPr>
        <p:txBody>
          <a:bodyPr/>
          <a:lstStyle>
            <a:lvl1pPr>
              <a:defRPr sz="1400"/>
            </a:lvl1pPr>
          </a:lstStyle>
          <a:p>
            <a:pPr lvl="0"/>
            <a:r>
              <a:rPr lang="en-US" dirty="0"/>
              <a:t>Click to edit Master text styles</a:t>
            </a:r>
          </a:p>
        </p:txBody>
      </p:sp>
      <p:sp>
        <p:nvSpPr>
          <p:cNvPr id="9" name="Content Placeholder 2"/>
          <p:cNvSpPr>
            <a:spLocks noGrp="1"/>
          </p:cNvSpPr>
          <p:nvPr>
            <p:ph idx="15"/>
          </p:nvPr>
        </p:nvSpPr>
        <p:spPr>
          <a:xfrm>
            <a:off x="457200" y="3371851"/>
            <a:ext cx="8229600" cy="380999"/>
          </a:xfrm>
          <a:prstGeom prst="rect">
            <a:avLst/>
          </a:prstGeom>
        </p:spPr>
        <p:txBody>
          <a:bodyPr/>
          <a:lstStyle>
            <a:lvl1pPr>
              <a:defRPr sz="1200"/>
            </a:lvl1pPr>
          </a:lstStyle>
          <a:p>
            <a:pPr lvl="0"/>
            <a:r>
              <a:rPr lang="en-US" dirty="0"/>
              <a:t>Click to edit Master text styles</a:t>
            </a:r>
          </a:p>
        </p:txBody>
      </p:sp>
      <p:sp>
        <p:nvSpPr>
          <p:cNvPr id="10" name="Content Placeholder 2"/>
          <p:cNvSpPr>
            <a:spLocks noGrp="1"/>
          </p:cNvSpPr>
          <p:nvPr>
            <p:ph idx="16"/>
          </p:nvPr>
        </p:nvSpPr>
        <p:spPr>
          <a:xfrm>
            <a:off x="457200" y="3962400"/>
            <a:ext cx="8229600" cy="380999"/>
          </a:xfrm>
          <a:prstGeom prst="rect">
            <a:avLst/>
          </a:prstGeom>
        </p:spPr>
        <p:txBody>
          <a:bodyPr/>
          <a:lstStyle>
            <a:lvl1pPr>
              <a:defRPr sz="1000"/>
            </a:lvl1pPr>
          </a:lstStyle>
          <a:p>
            <a:pPr lvl="0"/>
            <a:r>
              <a:rPr lang="en-US" dirty="0"/>
              <a:t>Click to edit Master text styles</a:t>
            </a:r>
          </a:p>
        </p:txBody>
      </p:sp>
    </p:spTree>
    <p:extLst>
      <p:ext uri="{BB962C8B-B14F-4D97-AF65-F5344CB8AC3E}">
        <p14:creationId xmlns:p14="http://schemas.microsoft.com/office/powerpoint/2010/main" val="24821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26C490-F7F7-4435-9597-75C8D1CB95B6}"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2FAF5C-C99A-4334-AE82-433C6C052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8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Chart and Text">
    <p:spTree>
      <p:nvGrpSpPr>
        <p:cNvPr id="1" name=""/>
        <p:cNvGrpSpPr/>
        <p:nvPr/>
      </p:nvGrpSpPr>
      <p:grpSpPr>
        <a:xfrm>
          <a:off x="0" y="0"/>
          <a:ext cx="0" cy="0"/>
          <a:chOff x="0" y="0"/>
          <a:chExt cx="0" cy="0"/>
        </a:xfrm>
      </p:grpSpPr>
      <p:sp>
        <p:nvSpPr>
          <p:cNvPr id="3" name="Rectangle 2"/>
          <p:cNvSpPr/>
          <p:nvPr userDrawn="1"/>
        </p:nvSpPr>
        <p:spPr>
          <a:xfrm>
            <a:off x="8458200" y="304800"/>
            <a:ext cx="685800" cy="304800"/>
          </a:xfrm>
          <a:prstGeom prst="rect">
            <a:avLst/>
          </a:prstGeom>
          <a:solidFill>
            <a:srgbClr val="E7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white"/>
              </a:solidFill>
            </a:endParaRPr>
          </a:p>
        </p:txBody>
      </p:sp>
      <p:sp>
        <p:nvSpPr>
          <p:cNvPr id="2" name="TextBox 1"/>
          <p:cNvSpPr txBox="1"/>
          <p:nvPr userDrawn="1"/>
        </p:nvSpPr>
        <p:spPr>
          <a:xfrm>
            <a:off x="8534400" y="304800"/>
            <a:ext cx="533400" cy="307777"/>
          </a:xfrm>
          <a:prstGeom prst="rect">
            <a:avLst/>
          </a:prstGeom>
          <a:noFill/>
        </p:spPr>
        <p:txBody>
          <a:bodyPr wrap="square" rtlCol="0">
            <a:spAutoFit/>
          </a:bodyPr>
          <a:lstStyle/>
          <a:p>
            <a:fld id="{CE51F77A-6994-4D87-B3EF-4EDBFB93C3A5}" type="slidenum">
              <a:rPr lang="en-US" sz="1400" smtClean="0">
                <a:solidFill>
                  <a:prstClr val="white"/>
                </a:solidFill>
              </a:rPr>
              <a:pPr/>
              <a:t>‹#›</a:t>
            </a:fld>
            <a:endParaRPr lang="en-US" sz="1400" dirty="0">
              <a:solidFill>
                <a:prstClr val="white"/>
              </a:solidFill>
            </a:endParaRPr>
          </a:p>
        </p:txBody>
      </p:sp>
      <p:sp>
        <p:nvSpPr>
          <p:cNvPr id="4" name="TextBox 3"/>
          <p:cNvSpPr txBox="1"/>
          <p:nvPr userDrawn="1"/>
        </p:nvSpPr>
        <p:spPr>
          <a:xfrm>
            <a:off x="0" y="6326061"/>
            <a:ext cx="1752600" cy="338554"/>
          </a:xfrm>
          <a:prstGeom prst="rect">
            <a:avLst/>
          </a:prstGeom>
          <a:noFill/>
        </p:spPr>
        <p:txBody>
          <a:bodyPr wrap="square" rtlCol="0">
            <a:spAutoFit/>
          </a:bodyPr>
          <a:lstStyle/>
          <a:p>
            <a:pPr algn="ctr"/>
            <a:r>
              <a:rPr lang="en-US" sz="1600" b="1" dirty="0">
                <a:solidFill>
                  <a:prstClr val="black">
                    <a:lumMod val="75000"/>
                    <a:lumOff val="25000"/>
                  </a:prstClr>
                </a:solidFill>
                <a:latin typeface="Helvetica CE" pitchFamily="34" charset="0"/>
              </a:rPr>
              <a:t>www.yash.com</a:t>
            </a:r>
            <a:endParaRPr lang="en-US" sz="1600" b="1" dirty="0">
              <a:solidFill>
                <a:srgbClr val="A6A6A6"/>
              </a:solidFill>
              <a:latin typeface="Helvetica CE" pitchFamily="34" charset="0"/>
            </a:endParaRPr>
          </a:p>
        </p:txBody>
      </p:sp>
      <p:sp>
        <p:nvSpPr>
          <p:cNvPr id="5" name="Rectangle 4"/>
          <p:cNvSpPr/>
          <p:nvPr userDrawn="1"/>
        </p:nvSpPr>
        <p:spPr>
          <a:xfrm>
            <a:off x="1" y="6272430"/>
            <a:ext cx="9143999" cy="47480"/>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sp>
        <p:nvSpPr>
          <p:cNvPr id="6" name="Title 4"/>
          <p:cNvSpPr>
            <a:spLocks noGrp="1"/>
          </p:cNvSpPr>
          <p:nvPr>
            <p:ph type="title"/>
          </p:nvPr>
        </p:nvSpPr>
        <p:spPr>
          <a:xfrm>
            <a:off x="1" y="228600"/>
            <a:ext cx="8458199" cy="715962"/>
          </a:xfrm>
          <a:prstGeom prst="rect">
            <a:avLst/>
          </a:prstGeom>
          <a:solidFill>
            <a:srgbClr val="EEF3FA"/>
          </a:solidFill>
        </p:spPr>
        <p:txBody>
          <a:bodyPr/>
          <a:lstStyle>
            <a:lvl1pPr>
              <a:defRPr sz="2800" b="1">
                <a:solidFill>
                  <a:srgbClr val="005BA1"/>
                </a:solidFill>
                <a:latin typeface="Helvetica CE" pitchFamily="34" charset="0"/>
              </a:defRPr>
            </a:lvl1pPr>
          </a:lstStyle>
          <a:p>
            <a:r>
              <a:rPr lang="en-US" dirty="0"/>
              <a:t>Click to edit Master title style</a:t>
            </a:r>
          </a:p>
        </p:txBody>
      </p:sp>
      <p:sp>
        <p:nvSpPr>
          <p:cNvPr id="12" name="Content Placeholder 8"/>
          <p:cNvSpPr>
            <a:spLocks noGrp="1"/>
          </p:cNvSpPr>
          <p:nvPr>
            <p:ph sz="quarter" idx="10"/>
          </p:nvPr>
        </p:nvSpPr>
        <p:spPr>
          <a:xfrm>
            <a:off x="563272" y="1600200"/>
            <a:ext cx="8116887" cy="457200"/>
          </a:xfrm>
          <a:prstGeom prst="rect">
            <a:avLst/>
          </a:prstGeom>
        </p:spPr>
        <p:txBody>
          <a:bodyPr/>
          <a:lstStyle>
            <a:lvl1pPr marL="342900" indent="-342900">
              <a:buClr>
                <a:srgbClr val="F58345"/>
              </a:buClr>
              <a:buFont typeface="Wingdings" pitchFamily="2" charset="2"/>
              <a:buChar char="§"/>
              <a:defRPr sz="18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3" name="Content Placeholder 8"/>
          <p:cNvSpPr>
            <a:spLocks noGrp="1"/>
          </p:cNvSpPr>
          <p:nvPr>
            <p:ph sz="quarter" idx="11"/>
          </p:nvPr>
        </p:nvSpPr>
        <p:spPr>
          <a:xfrm>
            <a:off x="563272" y="2286000"/>
            <a:ext cx="8116887" cy="457200"/>
          </a:xfrm>
          <a:prstGeom prst="rect">
            <a:avLst/>
          </a:prstGeom>
        </p:spPr>
        <p:txBody>
          <a:bodyPr/>
          <a:lstStyle>
            <a:lvl1pPr marL="342900" indent="-342900">
              <a:buClr>
                <a:srgbClr val="F58345"/>
              </a:buClr>
              <a:buFont typeface="Wingdings" pitchFamily="2" charset="2"/>
              <a:buChar char="§"/>
              <a:defRPr sz="16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4" name="Content Placeholder 8"/>
          <p:cNvSpPr>
            <a:spLocks noGrp="1"/>
          </p:cNvSpPr>
          <p:nvPr>
            <p:ph sz="quarter" idx="12"/>
          </p:nvPr>
        </p:nvSpPr>
        <p:spPr>
          <a:xfrm>
            <a:off x="563272" y="2971800"/>
            <a:ext cx="8116887" cy="457200"/>
          </a:xfrm>
          <a:prstGeom prst="rect">
            <a:avLst/>
          </a:prstGeom>
        </p:spPr>
        <p:txBody>
          <a:bodyPr/>
          <a:lstStyle>
            <a:lvl1pPr marL="342900" indent="-342900">
              <a:buClr>
                <a:srgbClr val="F58345"/>
              </a:buClr>
              <a:buFont typeface="Wingdings" pitchFamily="2" charset="2"/>
              <a:buChar char="§"/>
              <a:defRPr sz="14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5" name="Content Placeholder 8"/>
          <p:cNvSpPr>
            <a:spLocks noGrp="1"/>
          </p:cNvSpPr>
          <p:nvPr>
            <p:ph sz="quarter" idx="13"/>
          </p:nvPr>
        </p:nvSpPr>
        <p:spPr>
          <a:xfrm>
            <a:off x="563272" y="3657600"/>
            <a:ext cx="8116887" cy="457200"/>
          </a:xfrm>
          <a:prstGeom prst="rect">
            <a:avLst/>
          </a:prstGeom>
        </p:spPr>
        <p:txBody>
          <a:bodyPr/>
          <a:lstStyle>
            <a:lvl1pPr marL="342900" indent="-342900">
              <a:buClr>
                <a:srgbClr val="F58345"/>
              </a:buClr>
              <a:buFont typeface="Wingdings" pitchFamily="2" charset="2"/>
              <a:buChar char="§"/>
              <a:defRPr sz="12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sp>
        <p:nvSpPr>
          <p:cNvPr id="16" name="Content Placeholder 8"/>
          <p:cNvSpPr>
            <a:spLocks noGrp="1"/>
          </p:cNvSpPr>
          <p:nvPr>
            <p:ph sz="quarter" idx="14"/>
          </p:nvPr>
        </p:nvSpPr>
        <p:spPr>
          <a:xfrm>
            <a:off x="563272" y="4343400"/>
            <a:ext cx="8116887" cy="457200"/>
          </a:xfrm>
          <a:prstGeom prst="rect">
            <a:avLst/>
          </a:prstGeom>
        </p:spPr>
        <p:txBody>
          <a:bodyPr/>
          <a:lstStyle>
            <a:lvl1pPr marL="342900" indent="-342900">
              <a:buClr>
                <a:srgbClr val="F58345"/>
              </a:buClr>
              <a:buFont typeface="Wingdings" pitchFamily="2" charset="2"/>
              <a:buChar char="§"/>
              <a:defRPr sz="1000">
                <a:latin typeface="Helvetica CE" pitchFamily="34" charset="0"/>
              </a:defRPr>
            </a:lvl1pPr>
            <a:lvl2pPr marL="742950" indent="-285750">
              <a:buClr>
                <a:srgbClr val="F58345"/>
              </a:buClr>
              <a:buFont typeface="Wingdings" pitchFamily="2" charset="2"/>
              <a:buChar char="§"/>
              <a:defRPr sz="1600">
                <a:latin typeface="Helvetica CE" pitchFamily="34" charset="0"/>
              </a:defRPr>
            </a:lvl2pPr>
            <a:lvl3pPr marL="1143000" indent="-228600">
              <a:buClr>
                <a:srgbClr val="F58345"/>
              </a:buClr>
              <a:buFont typeface="Wingdings" pitchFamily="2" charset="2"/>
              <a:buChar char="§"/>
              <a:defRPr sz="1400">
                <a:latin typeface="Helvetica CE" pitchFamily="34" charset="0"/>
              </a:defRPr>
            </a:lvl3pPr>
            <a:lvl4pPr marL="1600200" indent="-228600">
              <a:buClr>
                <a:srgbClr val="F58345"/>
              </a:buClr>
              <a:buFont typeface="Wingdings" pitchFamily="2" charset="2"/>
              <a:buChar char="§"/>
              <a:defRPr sz="1200">
                <a:latin typeface="Helvetica CE" pitchFamily="34" charset="0"/>
              </a:defRPr>
            </a:lvl4pPr>
            <a:lvl5pPr marL="2057400" indent="-228600">
              <a:buClr>
                <a:srgbClr val="F58345"/>
              </a:buClr>
              <a:buFont typeface="Wingdings" pitchFamily="2" charset="2"/>
              <a:buChar char="§"/>
              <a:defRPr sz="1000">
                <a:latin typeface="Helvetica CE" pitchFamily="34" charset="0"/>
              </a:defRPr>
            </a:lvl5pPr>
          </a:lstStyle>
          <a:p>
            <a:pPr lvl="0"/>
            <a:r>
              <a:rPr lang="en-US"/>
              <a:t>Click to edit Master text styles</a:t>
            </a:r>
          </a:p>
        </p:txBody>
      </p:sp>
      <p:pic>
        <p:nvPicPr>
          <p:cNvPr id="17"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6302042"/>
            <a:ext cx="533400" cy="40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4678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http://www.yash.com/" TargetMode="External"/><Relationship Id="rId5" Type="http://schemas.openxmlformats.org/officeDocument/2006/relationships/hyperlink" Target="mailto:info@yash.com"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49" y="1028700"/>
            <a:ext cx="3263645" cy="26656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750" y="609600"/>
            <a:ext cx="1601056" cy="838200"/>
          </a:xfrm>
          <a:prstGeom prst="rect">
            <a:avLst/>
          </a:prstGeom>
        </p:spPr>
      </p:pic>
      <p:sp>
        <p:nvSpPr>
          <p:cNvPr id="5" name="Rectangle 4"/>
          <p:cNvSpPr/>
          <p:nvPr/>
        </p:nvSpPr>
        <p:spPr>
          <a:xfrm>
            <a:off x="-1642" y="6273048"/>
            <a:ext cx="9168594" cy="45719"/>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sp>
        <p:nvSpPr>
          <p:cNvPr id="16" name="TextBox 15"/>
          <p:cNvSpPr txBox="1"/>
          <p:nvPr/>
        </p:nvSpPr>
        <p:spPr>
          <a:xfrm>
            <a:off x="0" y="6326061"/>
            <a:ext cx="175260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Helvetica CE" pitchFamily="34" charset="0"/>
              </a:rPr>
              <a:t>www.yash.com</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 y="-27226"/>
            <a:ext cx="6463493" cy="5561905"/>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152400"/>
            <a:ext cx="8534400" cy="838200"/>
          </a:xfrm>
          <a:prstGeom prst="rect">
            <a:avLst/>
          </a:prstGeom>
          <a:solidFill>
            <a:srgbClr val="EE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 y="152400"/>
            <a:ext cx="8686799" cy="533400"/>
          </a:xfrm>
          <a:prstGeom prst="rect">
            <a:avLst/>
          </a:prstGeom>
          <a:noFill/>
        </p:spPr>
        <p:txBody>
          <a:bodyPr vert="horz" lIns="91440" tIns="45720" rIns="91440" bIns="45720" rtlCol="0" anchor="ctr">
            <a:normAutofit/>
          </a:bodyPr>
          <a:lstStyle/>
          <a:p>
            <a:pPr fontAlgn="auto">
              <a:spcAft>
                <a:spcPts val="0"/>
              </a:spcAft>
            </a:pPr>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6C490-F7F7-4435-9597-75C8D1CB95B6}" type="datetimeFigureOut">
              <a:rPr lang="en-US" smtClean="0"/>
              <a:pPr/>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FAF5C-C99A-4334-AE82-433C6C052917}" type="slidenum">
              <a:rPr lang="en-US" smtClean="0"/>
              <a:pPr/>
              <a:t>‹#›</a:t>
            </a:fld>
            <a:endParaRPr lang="en-US"/>
          </a:p>
        </p:txBody>
      </p:sp>
      <p:sp>
        <p:nvSpPr>
          <p:cNvPr id="7" name="Rectangle 6"/>
          <p:cNvSpPr/>
          <p:nvPr/>
        </p:nvSpPr>
        <p:spPr>
          <a:xfrm>
            <a:off x="8458200" y="228600"/>
            <a:ext cx="685800" cy="304800"/>
          </a:xfrm>
          <a:prstGeom prst="rect">
            <a:avLst/>
          </a:prstGeom>
          <a:solidFill>
            <a:srgbClr val="E7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TextBox 7"/>
          <p:cNvSpPr txBox="1"/>
          <p:nvPr/>
        </p:nvSpPr>
        <p:spPr>
          <a:xfrm>
            <a:off x="8534400" y="225623"/>
            <a:ext cx="533400" cy="307777"/>
          </a:xfrm>
          <a:prstGeom prst="rect">
            <a:avLst/>
          </a:prstGeom>
          <a:noFill/>
        </p:spPr>
        <p:txBody>
          <a:bodyPr wrap="square" rtlCol="0">
            <a:spAutoFit/>
          </a:bodyPr>
          <a:lstStyle/>
          <a:p>
            <a:fld id="{CE51F77A-6994-4D87-B3EF-4EDBFB93C3A5}" type="slidenum">
              <a:rPr lang="en-US" sz="1400" smtClean="0">
                <a:solidFill>
                  <a:schemeClr val="bg1"/>
                </a:solidFill>
              </a:rPr>
              <a:pPr/>
              <a:t>‹#›</a:t>
            </a:fld>
            <a:endParaRPr lang="en-US" sz="1400" dirty="0">
              <a:solidFill>
                <a:schemeClr val="bg1"/>
              </a:solidFill>
            </a:endParaRPr>
          </a:p>
        </p:txBody>
      </p:sp>
      <p:sp>
        <p:nvSpPr>
          <p:cNvPr id="9" name="TextBox 8"/>
          <p:cNvSpPr txBox="1"/>
          <p:nvPr/>
        </p:nvSpPr>
        <p:spPr>
          <a:xfrm>
            <a:off x="0" y="6326061"/>
            <a:ext cx="175260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Helvetica CE" pitchFamily="34" charset="0"/>
              </a:rPr>
              <a:t>www.yash.com</a:t>
            </a:r>
          </a:p>
        </p:txBody>
      </p:sp>
      <p:sp>
        <p:nvSpPr>
          <p:cNvPr id="10" name="Rectangle 9"/>
          <p:cNvSpPr/>
          <p:nvPr/>
        </p:nvSpPr>
        <p:spPr>
          <a:xfrm>
            <a:off x="1" y="6272430"/>
            <a:ext cx="9143999" cy="47480"/>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272430"/>
            <a:ext cx="533400" cy="43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5042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7" r:id="rId3"/>
  </p:sldLayoutIdLst>
  <p:txStyles>
    <p:titleStyle>
      <a:lvl1pPr marL="109538" indent="0" algn="l" defTabSz="914400" rtl="0" eaLnBrk="1" latinLnBrk="0" hangingPunct="1">
        <a:spcBef>
          <a:spcPct val="0"/>
        </a:spcBef>
        <a:buNone/>
        <a:defRPr sz="2400" b="1" kern="1200">
          <a:solidFill>
            <a:srgbClr val="005BA1"/>
          </a:solidFill>
          <a:latin typeface="Helvetica CE" panose="020B0604020102020204" pitchFamily="34" charset="0"/>
          <a:ea typeface="+mj-ea"/>
          <a:cs typeface="+mj-cs"/>
        </a:defRPr>
      </a:lvl1pPr>
    </p:titleStyle>
    <p:body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304800" y="3810000"/>
            <a:ext cx="8572500" cy="2833687"/>
          </a:xfrm>
          <a:prstGeom prst="rect">
            <a:avLst/>
          </a:prstGeom>
          <a:solidFill>
            <a:srgbClr val="EE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747" y="762000"/>
            <a:ext cx="1746606" cy="914400"/>
          </a:xfrm>
          <a:prstGeom prst="rect">
            <a:avLst/>
          </a:prstGeom>
        </p:spPr>
      </p:pic>
      <p:sp>
        <p:nvSpPr>
          <p:cNvPr id="7" name="Rectangle 6"/>
          <p:cNvSpPr/>
          <p:nvPr/>
        </p:nvSpPr>
        <p:spPr>
          <a:xfrm>
            <a:off x="304800" y="3764281"/>
            <a:ext cx="8572500" cy="45719"/>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sp>
        <p:nvSpPr>
          <p:cNvPr id="8" name="Title 3"/>
          <p:cNvSpPr txBox="1">
            <a:spLocks/>
          </p:cNvSpPr>
          <p:nvPr/>
        </p:nvSpPr>
        <p:spPr>
          <a:xfrm>
            <a:off x="2419350" y="2057400"/>
            <a:ext cx="4343400" cy="1371600"/>
          </a:xfrm>
          <a:prstGeom prst="rect">
            <a:avLst/>
          </a:prstGeom>
        </p:spPr>
        <p:txBody>
          <a:bodyPr/>
          <a:lstStyle>
            <a:lvl1pPr algn="r" rtl="0" eaLnBrk="0" fontAlgn="base" hangingPunct="0">
              <a:spcBef>
                <a:spcPct val="0"/>
              </a:spcBef>
              <a:spcAft>
                <a:spcPct val="0"/>
              </a:spcAft>
              <a:defRPr lang="en-IN" sz="2800" b="1" u="none" kern="1200" dirty="0">
                <a:solidFill>
                  <a:srgbClr val="E72929"/>
                </a:solidFill>
                <a:effectLst/>
                <a:latin typeface="Helvetica CE"/>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ts val="1500"/>
              </a:spcAft>
              <a:buClrTx/>
              <a:buSzTx/>
              <a:buFontTx/>
              <a:buNone/>
              <a:tabLst/>
              <a:defRPr/>
            </a:pPr>
            <a:r>
              <a:rPr kumimoji="0" lang="en-US" sz="2200" b="1" i="0" u="none" strike="noStrike" kern="0" cap="none" spc="0" normalizeH="0" baseline="0" noProof="0" dirty="0">
                <a:ln>
                  <a:noFill/>
                </a:ln>
                <a:solidFill>
                  <a:srgbClr val="0070C4"/>
                </a:solidFill>
                <a:effectLst/>
                <a:uLnTx/>
                <a:uFillTx/>
                <a:latin typeface="Helvetica CE" pitchFamily="34" charset="0"/>
                <a:ea typeface="Roboto" pitchFamily="2" charset="0"/>
                <a:cs typeface="+mj-cs"/>
              </a:rPr>
              <a:t>Thank You!</a:t>
            </a:r>
          </a:p>
          <a:p>
            <a:pPr marL="0" marR="0" lvl="0" indent="0" algn="ctr" defTabSz="914400" rtl="0" eaLnBrk="0" fontAlgn="base" latinLnBrk="0" hangingPunct="0">
              <a:lnSpc>
                <a:spcPct val="100000"/>
              </a:lnSpc>
              <a:spcBef>
                <a:spcPct val="0"/>
              </a:spcBef>
              <a:spcAft>
                <a:spcPts val="1500"/>
              </a:spcAft>
              <a:buClrTx/>
              <a:buSzTx/>
              <a:buFontTx/>
              <a:buNone/>
              <a:tabLst/>
              <a:defRPr/>
            </a:pPr>
            <a:r>
              <a:rPr kumimoji="0" lang="en-US" sz="1800" b="1" i="0" u="none" strike="noStrike" kern="0" cap="none" spc="0" normalizeH="0" baseline="0" noProof="0" dirty="0">
                <a:ln>
                  <a:noFill/>
                </a:ln>
                <a:solidFill>
                  <a:schemeClr val="bg1">
                    <a:lumMod val="65000"/>
                  </a:schemeClr>
                </a:solidFill>
                <a:effectLst/>
                <a:uLnTx/>
                <a:uFillTx/>
                <a:latin typeface="Helvetica CE" pitchFamily="34" charset="0"/>
                <a:ea typeface="+mj-ea"/>
                <a:cs typeface="+mj-cs"/>
              </a:rPr>
              <a:t>Email: </a:t>
            </a:r>
            <a:r>
              <a:rPr kumimoji="0" lang="en-US" sz="1800" b="1" i="0" u="none" strike="noStrike" kern="0" cap="none" spc="0" normalizeH="0" baseline="0" noProof="0" dirty="0">
                <a:ln>
                  <a:noFill/>
                </a:ln>
                <a:solidFill>
                  <a:srgbClr val="FF0000"/>
                </a:solidFill>
                <a:effectLst/>
                <a:uLnTx/>
                <a:uFillTx/>
                <a:latin typeface="Helvetica CE" pitchFamily="34" charset="0"/>
                <a:ea typeface="+mj-ea"/>
                <a:cs typeface="+mj-cs"/>
                <a:hlinkClick r:id="rId5"/>
              </a:rPr>
              <a:t>info@yash.com</a:t>
            </a:r>
            <a:r>
              <a:rPr kumimoji="0" lang="en-US" sz="1800" b="1" i="0" u="none" strike="noStrike" kern="0" cap="none" spc="0" normalizeH="0" baseline="0" noProof="0" dirty="0">
                <a:ln>
                  <a:noFill/>
                </a:ln>
                <a:solidFill>
                  <a:srgbClr val="FFB334"/>
                </a:solidFill>
                <a:effectLst/>
                <a:uLnTx/>
                <a:uFillTx/>
                <a:latin typeface="Helvetica CE" pitchFamily="34" charset="0"/>
                <a:ea typeface="+mj-ea"/>
                <a:cs typeface="+mj-cs"/>
              </a:rPr>
              <a:t/>
            </a:r>
            <a:br>
              <a:rPr kumimoji="0" lang="en-US" sz="1800" b="1" i="0" u="none" strike="noStrike" kern="0" cap="none" spc="0" normalizeH="0" baseline="0" noProof="0" dirty="0">
                <a:ln>
                  <a:noFill/>
                </a:ln>
                <a:solidFill>
                  <a:srgbClr val="FFB334"/>
                </a:solidFill>
                <a:effectLst/>
                <a:uLnTx/>
                <a:uFillTx/>
                <a:latin typeface="Helvetica CE" pitchFamily="34" charset="0"/>
                <a:ea typeface="+mj-ea"/>
                <a:cs typeface="+mj-cs"/>
              </a:rPr>
            </a:br>
            <a:r>
              <a:rPr kumimoji="0" lang="en-US" sz="1800" b="1" i="0" u="none" strike="noStrike" kern="0" cap="none" spc="0" normalizeH="0" baseline="0" noProof="0" dirty="0">
                <a:ln>
                  <a:noFill/>
                </a:ln>
                <a:solidFill>
                  <a:schemeClr val="bg1">
                    <a:lumMod val="65000"/>
                  </a:schemeClr>
                </a:solidFill>
                <a:effectLst/>
                <a:uLnTx/>
                <a:uFillTx/>
                <a:latin typeface="Helvetica CE" pitchFamily="34" charset="0"/>
                <a:ea typeface="+mj-ea"/>
                <a:cs typeface="+mj-cs"/>
              </a:rPr>
              <a:t>Web: </a:t>
            </a:r>
            <a:r>
              <a:rPr kumimoji="0" lang="en-US" sz="1800" b="1" i="0" u="none" strike="noStrike" kern="0" cap="none" spc="0" normalizeH="0" baseline="0" noProof="0" dirty="0">
                <a:ln>
                  <a:noFill/>
                </a:ln>
                <a:solidFill>
                  <a:srgbClr val="FFB334"/>
                </a:solidFill>
                <a:effectLst/>
                <a:uLnTx/>
                <a:uFillTx/>
                <a:latin typeface="Helvetica CE" pitchFamily="34" charset="0"/>
                <a:ea typeface="+mj-ea"/>
                <a:cs typeface="+mj-cs"/>
                <a:hlinkClick r:id="rId6"/>
              </a:rPr>
              <a:t>www.yash.com</a:t>
            </a:r>
            <a:endParaRPr kumimoji="0" lang="en-US" sz="1800" b="1" i="0" u="sng" strike="noStrike" kern="0" cap="none" spc="0" normalizeH="0" baseline="0" noProof="0" dirty="0">
              <a:ln>
                <a:noFill/>
              </a:ln>
              <a:solidFill>
                <a:schemeClr val="bg1"/>
              </a:solidFill>
              <a:effectLst/>
              <a:uLnTx/>
              <a:uFillTx/>
              <a:latin typeface="Helvetica CE" pitchFamily="34" charset="0"/>
              <a:ea typeface="+mj-ea"/>
              <a:cs typeface="+mj-cs"/>
            </a:endParaRPr>
          </a:p>
          <a:p>
            <a:r>
              <a:rPr lang="en-US" sz="2400" dirty="0"/>
              <a:t/>
            </a:r>
            <a:br>
              <a:rPr lang="en-US" sz="2400" dirty="0"/>
            </a:br>
            <a:r>
              <a:rPr lang="en-US" sz="2400" dirty="0"/>
              <a:t/>
            </a:r>
            <a:br>
              <a:rPr lang="en-US" sz="2400" dirty="0"/>
            </a:br>
            <a:endParaRPr lang="en-US" sz="1800" dirty="0">
              <a:ea typeface="+mn-ea"/>
              <a:cs typeface="+mn-cs"/>
            </a:endParaRPr>
          </a:p>
        </p:txBody>
      </p:sp>
      <p:sp>
        <p:nvSpPr>
          <p:cNvPr id="9" name="Title 3"/>
          <p:cNvSpPr txBox="1">
            <a:spLocks/>
          </p:cNvSpPr>
          <p:nvPr/>
        </p:nvSpPr>
        <p:spPr>
          <a:xfrm>
            <a:off x="533400" y="4442017"/>
            <a:ext cx="8134350" cy="1730183"/>
          </a:xfrm>
          <a:prstGeom prst="rect">
            <a:avLst/>
          </a:prstGeom>
        </p:spPr>
        <p:txBody>
          <a:bodyPr/>
          <a:lstStyle>
            <a:lvl1pPr algn="r" rtl="0" eaLnBrk="0" fontAlgn="base" hangingPunct="0">
              <a:spcBef>
                <a:spcPct val="0"/>
              </a:spcBef>
              <a:spcAft>
                <a:spcPct val="0"/>
              </a:spcAft>
              <a:defRPr lang="en-IN" sz="2800" b="1" u="none" kern="1200" dirty="0">
                <a:solidFill>
                  <a:srgbClr val="E72929"/>
                </a:solidFill>
                <a:effectLst/>
                <a:latin typeface="Helvetica CE"/>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defTabSz="877888"/>
            <a:r>
              <a:rPr lang="en-US" sz="1200" b="0" dirty="0">
                <a:solidFill>
                  <a:srgbClr val="0D0D0D"/>
                </a:solidFill>
                <a:latin typeface="Helvetica CE" pitchFamily="34" charset="0"/>
              </a:rPr>
              <a:t>© YASH Technologies, 1996-2014. All rights reserved.</a:t>
            </a:r>
          </a:p>
          <a:p>
            <a:pPr algn="just" defTabSz="877888"/>
            <a:endParaRPr lang="en-US" sz="1200" b="0" dirty="0">
              <a:solidFill>
                <a:srgbClr val="0D0D0D"/>
              </a:solidFill>
              <a:latin typeface="Helvetica CE" pitchFamily="34" charset="0"/>
            </a:endParaRPr>
          </a:p>
          <a:p>
            <a:pPr algn="just" defTabSz="877888"/>
            <a:r>
              <a:rPr lang="en-US" sz="1200" b="0" dirty="0">
                <a:solidFill>
                  <a:srgbClr val="0D0D0D"/>
                </a:solidFill>
                <a:latin typeface="Helvetica CE" pitchFamily="34" charset="0"/>
              </a:rPr>
              <a:t>The information in this document is based on certain assumptions and as such is subject to change. No part of this document may be reproduced, stored or transmitted in any form or by any means, electronic or mechanical, for any purpose, without the express written permission of YASH Technologies Inc. This document makes reference to trademarks that may be owned by others. The use of such trademarks herein is not as assertion of ownership of such trademarks by YASH and is not intended to represent or imply the existence of an association between YASH  and the lawful owners of such trademarks.</a:t>
            </a:r>
          </a:p>
        </p:txBody>
      </p:sp>
    </p:spTree>
    <p:extLst>
      <p:ext uri="{BB962C8B-B14F-4D97-AF65-F5344CB8AC3E}">
        <p14:creationId xmlns:p14="http://schemas.microsoft.com/office/powerpoint/2010/main" val="3925056476"/>
      </p:ext>
    </p:extLst>
  </p:cSld>
  <p:clrMap bg1="lt1" tx1="dk1" bg2="lt2" tx2="dk2" accent1="accent1" accent2="accent2" accent3="accent3" accent4="accent4" accent5="accent5" accent6="accent6" hlink="hlink" folHlink="folHlink"/>
  <p:sldLayoutIdLst>
    <p:sldLayoutId id="2147483703" r:id="rId1"/>
    <p:sldLayoutId id="214748371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152400"/>
            <a:ext cx="8534400" cy="838200"/>
          </a:xfrm>
          <a:prstGeom prst="rect">
            <a:avLst/>
          </a:prstGeom>
          <a:solidFill>
            <a:srgbClr val="EE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 y="152400"/>
            <a:ext cx="8686799" cy="533400"/>
          </a:xfrm>
          <a:prstGeom prst="rect">
            <a:avLst/>
          </a:prstGeom>
          <a:noFill/>
        </p:spPr>
        <p:txBody>
          <a:bodyPr vert="horz" lIns="91440" tIns="45720" rIns="91440" bIns="45720" rtlCol="0" anchor="ctr">
            <a:normAutofit/>
          </a:bodyPr>
          <a:lstStyle/>
          <a:p>
            <a:pPr fontAlgn="auto">
              <a:spcAft>
                <a:spcPts val="0"/>
              </a:spcAft>
            </a:pPr>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6C490-F7F7-4435-9597-75C8D1CB95B6}"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FAF5C-C99A-4334-AE82-433C6C05291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8458200" y="228600"/>
            <a:ext cx="685800" cy="304800"/>
          </a:xfrm>
          <a:prstGeom prst="rect">
            <a:avLst/>
          </a:prstGeom>
          <a:solidFill>
            <a:srgbClr val="E7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white"/>
              </a:solidFill>
            </a:endParaRPr>
          </a:p>
        </p:txBody>
      </p:sp>
      <p:sp>
        <p:nvSpPr>
          <p:cNvPr id="8" name="TextBox 7"/>
          <p:cNvSpPr txBox="1"/>
          <p:nvPr/>
        </p:nvSpPr>
        <p:spPr>
          <a:xfrm>
            <a:off x="8534400" y="225623"/>
            <a:ext cx="533400" cy="307777"/>
          </a:xfrm>
          <a:prstGeom prst="rect">
            <a:avLst/>
          </a:prstGeom>
          <a:noFill/>
        </p:spPr>
        <p:txBody>
          <a:bodyPr wrap="square" rtlCol="0">
            <a:spAutoFit/>
          </a:bodyPr>
          <a:lstStyle/>
          <a:p>
            <a:fld id="{CE51F77A-6994-4D87-B3EF-4EDBFB93C3A5}" type="slidenum">
              <a:rPr lang="en-US" sz="1400" smtClean="0">
                <a:solidFill>
                  <a:prstClr val="white"/>
                </a:solidFill>
              </a:rPr>
              <a:pPr/>
              <a:t>‹#›</a:t>
            </a:fld>
            <a:endParaRPr lang="en-US" sz="1400" dirty="0">
              <a:solidFill>
                <a:prstClr val="white"/>
              </a:solidFill>
            </a:endParaRPr>
          </a:p>
        </p:txBody>
      </p:sp>
      <p:sp>
        <p:nvSpPr>
          <p:cNvPr id="9" name="TextBox 8"/>
          <p:cNvSpPr txBox="1"/>
          <p:nvPr/>
        </p:nvSpPr>
        <p:spPr>
          <a:xfrm>
            <a:off x="0" y="6326061"/>
            <a:ext cx="1752600" cy="338554"/>
          </a:xfrm>
          <a:prstGeom prst="rect">
            <a:avLst/>
          </a:prstGeom>
          <a:noFill/>
        </p:spPr>
        <p:txBody>
          <a:bodyPr wrap="square" rtlCol="0">
            <a:spAutoFit/>
          </a:bodyPr>
          <a:lstStyle/>
          <a:p>
            <a:pPr algn="ctr"/>
            <a:r>
              <a:rPr lang="en-US" sz="1600" b="1" dirty="0">
                <a:solidFill>
                  <a:prstClr val="black">
                    <a:lumMod val="75000"/>
                    <a:lumOff val="25000"/>
                  </a:prstClr>
                </a:solidFill>
                <a:latin typeface="Helvetica CE" pitchFamily="34" charset="0"/>
              </a:rPr>
              <a:t>www.yash.com</a:t>
            </a:r>
          </a:p>
        </p:txBody>
      </p:sp>
      <p:sp>
        <p:nvSpPr>
          <p:cNvPr id="10" name="Rectangle 9"/>
          <p:cNvSpPr/>
          <p:nvPr/>
        </p:nvSpPr>
        <p:spPr>
          <a:xfrm>
            <a:off x="1" y="6272430"/>
            <a:ext cx="9143999" cy="47480"/>
          </a:xfrm>
          <a:prstGeom prst="rect">
            <a:avLst/>
          </a:prstGeom>
          <a:solidFill>
            <a:srgbClr val="E53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2929"/>
              </a:solidFill>
            </a:endParaRP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29600" y="6272430"/>
            <a:ext cx="533400" cy="43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87071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marL="109538" indent="0" algn="l" defTabSz="914400" rtl="0" eaLnBrk="1" latinLnBrk="0" hangingPunct="1">
        <a:spcBef>
          <a:spcPct val="0"/>
        </a:spcBef>
        <a:buNone/>
        <a:defRPr sz="2400" b="1" kern="1200">
          <a:solidFill>
            <a:srgbClr val="005BA1"/>
          </a:solidFill>
          <a:latin typeface="Helvetica CE" panose="020B0604020102020204" pitchFamily="34" charset="0"/>
          <a:ea typeface="+mj-ea"/>
          <a:cs typeface="+mj-cs"/>
        </a:defRPr>
      </a:lvl1pPr>
    </p:titleStyle>
    <p:body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8.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2" Type="http://schemas.openxmlformats.org/officeDocument/2006/relationships/hyperlink" Target="http://www.yash.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elp.sap.com/saphelp_nw73ehp1/helpdata/en/cf/21ee38446011d189700000e8322d00/content.htm"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28.gif"/><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oleObject" Target="../embeddings/oleObject3.bin"/><Relationship Id="rId4" Type="http://schemas.openxmlformats.org/officeDocument/2006/relationships/image" Target="../media/image41.png"/><Relationship Id="rId9" Type="http://schemas.openxmlformats.org/officeDocument/2006/relationships/image" Target="../media/image5.jpe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jpeg"/><Relationship Id="rId4" Type="http://schemas.openxmlformats.org/officeDocument/2006/relationships/image" Target="../media/image44.png"/></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81000" y="3048000"/>
            <a:ext cx="8384275" cy="3133130"/>
          </a:xfrm>
        </p:spPr>
        <p:txBody>
          <a:bodyPr/>
          <a:lstStyle/>
          <a:p>
            <a:pPr algn="ctr"/>
            <a:r>
              <a:rPr lang="en-US" sz="2400" dirty="0">
                <a:solidFill>
                  <a:schemeClr val="accent6">
                    <a:lumMod val="75000"/>
                  </a:schemeClr>
                </a:solidFill>
              </a:rPr>
              <a:t/>
            </a:r>
            <a:br>
              <a:rPr lang="en-US" sz="2400" dirty="0">
                <a:solidFill>
                  <a:schemeClr val="accent6">
                    <a:lumMod val="75000"/>
                  </a:schemeClr>
                </a:solidFill>
              </a:rPr>
            </a:br>
            <a:r>
              <a:rPr lang="en-US" sz="2400" dirty="0">
                <a:solidFill>
                  <a:schemeClr val="accent6">
                    <a:lumMod val="75000"/>
                  </a:schemeClr>
                </a:solidFill>
              </a:rPr>
              <a:t/>
            </a:r>
            <a:br>
              <a:rPr lang="en-US" sz="2400" dirty="0">
                <a:solidFill>
                  <a:schemeClr val="accent6">
                    <a:lumMod val="75000"/>
                  </a:schemeClr>
                </a:solidFill>
              </a:rPr>
            </a:br>
            <a:r>
              <a:rPr lang="en-US" sz="2400" dirty="0" smtClean="0">
                <a:solidFill>
                  <a:schemeClr val="accent6">
                    <a:lumMod val="75000"/>
                  </a:schemeClr>
                </a:solidFill>
              </a:rPr>
              <a:t>JHARKHAND BIJLI VITRAN NIGAM LIMITED</a:t>
            </a:r>
            <a:r>
              <a:rPr lang="en-US" sz="2400" dirty="0">
                <a:solidFill>
                  <a:schemeClr val="accent6">
                    <a:lumMod val="75000"/>
                  </a:schemeClr>
                </a:solidFill>
              </a:rPr>
              <a:t/>
            </a:r>
            <a:br>
              <a:rPr lang="en-US" sz="2400" dirty="0">
                <a:solidFill>
                  <a:schemeClr val="accent6">
                    <a:lumMod val="75000"/>
                  </a:schemeClr>
                </a:solidFill>
              </a:rPr>
            </a:br>
            <a:r>
              <a:rPr lang="en-US" sz="2400" dirty="0" smtClean="0">
                <a:solidFill>
                  <a:schemeClr val="accent6">
                    <a:lumMod val="75000"/>
                  </a:schemeClr>
                </a:solidFill>
              </a:rPr>
              <a:t>(JBVNL)</a:t>
            </a:r>
            <a:r>
              <a:rPr lang="en-US" sz="2400" dirty="0">
                <a:solidFill>
                  <a:schemeClr val="accent6">
                    <a:lumMod val="75000"/>
                  </a:schemeClr>
                </a:solidFill>
              </a:rPr>
              <a:t/>
            </a:r>
            <a:br>
              <a:rPr lang="en-US" sz="2400" dirty="0">
                <a:solidFill>
                  <a:schemeClr val="accent6">
                    <a:lumMod val="75000"/>
                  </a:schemeClr>
                </a:solidFill>
              </a:rPr>
            </a:br>
            <a:r>
              <a:rPr lang="en-US" sz="2400" dirty="0">
                <a:solidFill>
                  <a:schemeClr val="accent6">
                    <a:lumMod val="75000"/>
                  </a:schemeClr>
                </a:solidFill>
              </a:rPr>
              <a:t/>
            </a:r>
            <a:br>
              <a:rPr lang="en-US" sz="2400" dirty="0">
                <a:solidFill>
                  <a:schemeClr val="accent6">
                    <a:lumMod val="75000"/>
                  </a:schemeClr>
                </a:solidFill>
              </a:rPr>
            </a:br>
            <a:r>
              <a:rPr lang="en-US" sz="2400" dirty="0">
                <a:solidFill>
                  <a:schemeClr val="accent6">
                    <a:lumMod val="60000"/>
                    <a:lumOff val="40000"/>
                  </a:schemeClr>
                </a:solidFill>
              </a:rPr>
              <a:t>ABAP Training</a:t>
            </a:r>
            <a:r>
              <a:rPr lang="en-US" sz="2400" dirty="0">
                <a:solidFill>
                  <a:schemeClr val="accent6">
                    <a:lumMod val="75000"/>
                  </a:schemeClr>
                </a:solidFill>
              </a:rPr>
              <a:t/>
            </a:r>
            <a:br>
              <a:rPr lang="en-US" sz="2400" dirty="0">
                <a:solidFill>
                  <a:schemeClr val="accent6">
                    <a:lumMod val="75000"/>
                  </a:schemeClr>
                </a:solidFill>
              </a:rPr>
            </a:br>
            <a:endParaRPr lang="en-US" sz="2400" dirty="0">
              <a:solidFill>
                <a:schemeClr val="accent6">
                  <a:lumMod val="75000"/>
                </a:schemeClr>
              </a:solidFill>
            </a:endParaRPr>
          </a:p>
        </p:txBody>
      </p:sp>
      <p:pic>
        <p:nvPicPr>
          <p:cNvPr id="1126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0"/>
            <a:ext cx="100965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 DICTIONARY</a:t>
            </a:r>
          </a:p>
        </p:txBody>
      </p:sp>
      <p:sp>
        <p:nvSpPr>
          <p:cNvPr id="3" name="Content Placeholder 2"/>
          <p:cNvSpPr>
            <a:spLocks noGrp="1"/>
          </p:cNvSpPr>
          <p:nvPr>
            <p:ph sz="quarter" idx="10"/>
          </p:nvPr>
        </p:nvSpPr>
        <p:spPr>
          <a:xfrm>
            <a:off x="228600" y="1219200"/>
            <a:ext cx="8686800" cy="4724400"/>
          </a:xfrm>
        </p:spPr>
        <p:txBody>
          <a:bodyPr/>
          <a:lstStyle/>
          <a:p>
            <a:r>
              <a:rPr lang="en-IN" b="1" dirty="0">
                <a:latin typeface="Arial" pitchFamily="34" charset="0"/>
                <a:cs typeface="Arial" pitchFamily="34" charset="0"/>
              </a:rPr>
              <a:t>ABAP Dictionary to create and manage data definitions (metadata). The ABAP Dictionary permits a central description of all the data used in the system without redundancies. New or modified information is automatically provided for all the system components. This ensures data integrity, data consistency and data security.</a:t>
            </a:r>
          </a:p>
          <a:p>
            <a:endParaRPr lang="en-IN" b="1" dirty="0">
              <a:latin typeface="Arial" pitchFamily="34" charset="0"/>
              <a:cs typeface="Arial" pitchFamily="34" charset="0"/>
            </a:endParaRPr>
          </a:p>
          <a:p>
            <a:r>
              <a:rPr lang="en-IN" b="1" dirty="0">
                <a:latin typeface="Arial" pitchFamily="34" charset="0"/>
                <a:cs typeface="Arial" pitchFamily="34" charset="0"/>
              </a:rPr>
              <a:t>The ABAP Dictionary supports the definition of user-defined types (data elements, structures and table types). You can create the corresponding objects (tables or views) in the underlying relational database using these data definitions. The ABAP Dictionary describes the logical structure of the objects used in application development and shows how they are mapped to the underlying relational database in tables or views.</a:t>
            </a:r>
          </a:p>
          <a:p>
            <a:endParaRPr lang="en-IN" b="1" dirty="0">
              <a:latin typeface="Arial" pitchFamily="34" charset="0"/>
              <a:cs typeface="Arial" pitchFamily="34" charset="0"/>
            </a:endParaRPr>
          </a:p>
          <a:p>
            <a:r>
              <a:rPr lang="en-IN" b="1" dirty="0">
                <a:latin typeface="Arial" pitchFamily="34" charset="0"/>
                <a:cs typeface="Arial" pitchFamily="34" charset="0"/>
              </a:rPr>
              <a:t>The ABAP Dictionary also provides standard functions for editing fields on the screen, for example for assigning input help to a screen field.</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21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on Help-Request (POH)</a:t>
            </a:r>
            <a:endParaRPr lang="en-IN" dirty="0"/>
          </a:p>
        </p:txBody>
      </p:sp>
      <p:sp>
        <p:nvSpPr>
          <p:cNvPr id="11" name="Rectangle 3"/>
          <p:cNvSpPr txBox="1">
            <a:spLocks noChangeArrowheads="1"/>
          </p:cNvSpPr>
          <p:nvPr/>
        </p:nvSpPr>
        <p:spPr>
          <a:xfrm>
            <a:off x="304800" y="1066800"/>
            <a:ext cx="8345488" cy="52578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pPr>
            <a:r>
              <a:rPr lang="en-US" altLang="en-US" sz="2400" dirty="0"/>
              <a:t>To display field help documentation, you must code the following screen in POH event :</a:t>
            </a:r>
          </a:p>
          <a:p>
            <a:pPr fontAlgn="auto">
              <a:lnSpc>
                <a:spcPct val="90000"/>
              </a:lnSpc>
              <a:spcAft>
                <a:spcPts val="0"/>
              </a:spcAft>
            </a:pPr>
            <a:endParaRPr lang="en-US" altLang="en-US" sz="2400" dirty="0"/>
          </a:p>
          <a:p>
            <a:pPr fontAlgn="auto">
              <a:lnSpc>
                <a:spcPct val="90000"/>
              </a:lnSpc>
              <a:spcAft>
                <a:spcPts val="0"/>
              </a:spcAft>
            </a:pPr>
            <a:endParaRPr lang="en-US" altLang="en-US" sz="2400" dirty="0"/>
          </a:p>
          <a:p>
            <a:pPr fontAlgn="auto">
              <a:lnSpc>
                <a:spcPct val="90000"/>
              </a:lnSpc>
              <a:spcAft>
                <a:spcPts val="0"/>
              </a:spcAft>
            </a:pPr>
            <a:r>
              <a:rPr lang="en-IN" sz="2400" dirty="0"/>
              <a:t>If there is screen-specific data element documentation for the field </a:t>
            </a:r>
            <a:r>
              <a:rPr lang="en-IN" sz="2400" i="1" dirty="0"/>
              <a:t>&lt;f&gt;</a:t>
            </a:r>
            <a:r>
              <a:rPr lang="en-IN" sz="2400" dirty="0"/>
              <a:t>, you can display it by specifying its number </a:t>
            </a:r>
            <a:r>
              <a:rPr lang="en-IN" sz="2400" i="1" dirty="0"/>
              <a:t>&lt;</a:t>
            </a:r>
            <a:r>
              <a:rPr lang="en-IN" sz="2400" i="1" dirty="0" err="1"/>
              <a:t>num</a:t>
            </a:r>
            <a:r>
              <a:rPr lang="en-IN" sz="2400" i="1" dirty="0"/>
              <a:t>&gt;</a:t>
            </a:r>
            <a:r>
              <a:rPr lang="en-IN" sz="2400" dirty="0"/>
              <a:t>.</a:t>
            </a:r>
          </a:p>
          <a:p>
            <a:pPr fontAlgn="auto">
              <a:lnSpc>
                <a:spcPct val="90000"/>
              </a:lnSpc>
              <a:spcAft>
                <a:spcPts val="0"/>
              </a:spcAft>
            </a:pPr>
            <a:r>
              <a:rPr lang="en-IN" sz="2400" dirty="0"/>
              <a:t>The number &lt;</a:t>
            </a:r>
            <a:r>
              <a:rPr lang="en-IN" sz="2400" dirty="0" err="1"/>
              <a:t>num</a:t>
            </a:r>
            <a:r>
              <a:rPr lang="en-IN" sz="2400" dirty="0"/>
              <a:t>&gt; can be a literal or a variable. The variable must be declared and filled in the corresponding ABAP program.</a:t>
            </a:r>
          </a:p>
          <a:p>
            <a:pPr fontAlgn="auto">
              <a:lnSpc>
                <a:spcPct val="90000"/>
              </a:lnSpc>
              <a:spcAft>
                <a:spcPts val="0"/>
              </a:spcAft>
            </a:pPr>
            <a:r>
              <a:rPr lang="en-IN" sz="2400" dirty="0"/>
              <a:t>Note, the FIELD statement does not transfer the contents of the screen field </a:t>
            </a:r>
            <a:r>
              <a:rPr lang="en-IN" sz="2400" i="1" dirty="0"/>
              <a:t>&lt;f&gt; </a:t>
            </a:r>
            <a:r>
              <a:rPr lang="en-IN" sz="2400" dirty="0"/>
              <a:t>to the ABAP program in the PROCESS ON HELP-REQUEST event. It just shows help documentation. That's it.</a:t>
            </a:r>
          </a:p>
          <a:p>
            <a:pPr fontAlgn="auto">
              <a:lnSpc>
                <a:spcPct val="90000"/>
              </a:lnSpc>
              <a:spcAft>
                <a:spcPts val="0"/>
              </a:spcAft>
            </a:pPr>
            <a:endParaRPr lang="en-US" altLang="en-US" sz="2400" dirty="0"/>
          </a:p>
          <a:p>
            <a:pPr fontAlgn="auto">
              <a:lnSpc>
                <a:spcPct val="90000"/>
              </a:lnSpc>
              <a:spcAft>
                <a:spcPts val="0"/>
              </a:spcAft>
            </a:pPr>
            <a:endParaRPr lang="th-TH" altLang="en-US" sz="2800" dirty="0"/>
          </a:p>
        </p:txBody>
      </p:sp>
      <p:sp>
        <p:nvSpPr>
          <p:cNvPr id="12" name="Rectangle 4"/>
          <p:cNvSpPr>
            <a:spLocks noChangeArrowheads="1"/>
          </p:cNvSpPr>
          <p:nvPr/>
        </p:nvSpPr>
        <p:spPr bwMode="auto">
          <a:xfrm>
            <a:off x="1447800" y="1766888"/>
            <a:ext cx="6351587" cy="823912"/>
          </a:xfrm>
          <a:prstGeom prst="rect">
            <a:avLst/>
          </a:prstGeom>
          <a:noFill/>
          <a:ln w="50800">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dirty="0">
                <a:solidFill>
                  <a:schemeClr val="hlink"/>
                </a:solidFill>
                <a:latin typeface="Tahoma" pitchFamily="34" charset="0"/>
              </a:rPr>
              <a:t>PROCESS ON HELP-REQUEST.</a:t>
            </a:r>
          </a:p>
          <a:p>
            <a:r>
              <a:rPr lang="en-US" altLang="en-US" dirty="0">
                <a:solidFill>
                  <a:schemeClr val="hlink"/>
                </a:solidFill>
                <a:latin typeface="Tahoma" pitchFamily="34" charset="0"/>
              </a:rPr>
              <a:t>FIELD &lt;f&gt; [MODULE  &lt;</a:t>
            </a:r>
            <a:r>
              <a:rPr lang="en-US" altLang="en-US" dirty="0" err="1">
                <a:solidFill>
                  <a:schemeClr val="hlink"/>
                </a:solidFill>
                <a:latin typeface="Tahoma" pitchFamily="34" charset="0"/>
              </a:rPr>
              <a:t>num</a:t>
            </a:r>
            <a:r>
              <a:rPr lang="en-US" altLang="en-US" dirty="0">
                <a:solidFill>
                  <a:schemeClr val="hlink"/>
                </a:solidFill>
                <a:latin typeface="Tahoma" pitchFamily="34" charset="0"/>
              </a:rPr>
              <a:t>&gt;] WITH &lt;</a:t>
            </a:r>
            <a:r>
              <a:rPr lang="en-US" altLang="en-US" dirty="0" err="1">
                <a:solidFill>
                  <a:schemeClr val="hlink"/>
                </a:solidFill>
                <a:latin typeface="Tahoma" pitchFamily="34" charset="0"/>
              </a:rPr>
              <a:t>num</a:t>
            </a:r>
            <a:r>
              <a:rPr lang="en-US" altLang="en-US" dirty="0">
                <a:solidFill>
                  <a:schemeClr val="hlink"/>
                </a:solidFill>
                <a:latin typeface="Tahoma" pitchFamily="34" charset="0"/>
              </a:rPr>
              <a:t>&gt;.</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49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on Value (POV)</a:t>
            </a:r>
            <a:endParaRPr lang="en-IN" dirty="0"/>
          </a:p>
        </p:txBody>
      </p:sp>
      <p:sp>
        <p:nvSpPr>
          <p:cNvPr id="8" name="Rectangle 3"/>
          <p:cNvSpPr txBox="1">
            <a:spLocks noChangeArrowheads="1"/>
          </p:cNvSpPr>
          <p:nvPr/>
        </p:nvSpPr>
        <p:spPr>
          <a:xfrm>
            <a:off x="265112" y="1295400"/>
            <a:ext cx="8345488" cy="40386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90000"/>
              </a:lnSpc>
              <a:spcAft>
                <a:spcPts val="0"/>
              </a:spcAft>
            </a:pPr>
            <a:r>
              <a:rPr lang="en-IN" sz="2400" dirty="0"/>
              <a:t>To define Possible values for a field on screen, you need to defined following in POV event of screen flow logic:</a:t>
            </a:r>
            <a:endParaRPr lang="en-US" altLang="en-US" sz="2400" dirty="0"/>
          </a:p>
          <a:p>
            <a:pPr algn="just" fontAlgn="auto">
              <a:lnSpc>
                <a:spcPct val="90000"/>
              </a:lnSpc>
              <a:spcAft>
                <a:spcPts val="0"/>
              </a:spcAft>
            </a:pPr>
            <a:endParaRPr lang="en-US" altLang="en-US" sz="2400" dirty="0"/>
          </a:p>
          <a:p>
            <a:pPr algn="just" fontAlgn="auto">
              <a:lnSpc>
                <a:spcPct val="90000"/>
              </a:lnSpc>
              <a:spcAft>
                <a:spcPts val="0"/>
              </a:spcAft>
            </a:pPr>
            <a:endParaRPr lang="en-US" altLang="en-US" sz="2400" dirty="0"/>
          </a:p>
          <a:p>
            <a:pPr algn="just" fontAlgn="auto">
              <a:lnSpc>
                <a:spcPct val="90000"/>
              </a:lnSpc>
              <a:spcAft>
                <a:spcPts val="0"/>
              </a:spcAft>
            </a:pPr>
            <a:r>
              <a:rPr lang="en-IN" sz="2400" dirty="0"/>
              <a:t>For Possible values, within module defined above, you should use the general function module </a:t>
            </a:r>
            <a:r>
              <a:rPr lang="en-IN" sz="2400" b="1" dirty="0"/>
              <a:t>HELP_VALUES_GET_WITH_TABLE</a:t>
            </a:r>
            <a:r>
              <a:rPr lang="en-IN" sz="2400" dirty="0"/>
              <a:t> to get possible values from ABAP Dictionary.</a:t>
            </a:r>
          </a:p>
          <a:p>
            <a:pPr fontAlgn="auto">
              <a:lnSpc>
                <a:spcPct val="90000"/>
              </a:lnSpc>
              <a:spcAft>
                <a:spcPts val="0"/>
              </a:spcAft>
            </a:pPr>
            <a:r>
              <a:rPr lang="en-IN" sz="2400" dirty="0"/>
              <a:t>There are some other functions that can also be used for input help : </a:t>
            </a:r>
            <a:r>
              <a:rPr lang="en-IN" sz="2400" b="1" dirty="0"/>
              <a:t>F4IF_FIELD_VALUE_REQUEST</a:t>
            </a:r>
            <a:endParaRPr lang="en-US" altLang="en-US" sz="2400" dirty="0"/>
          </a:p>
          <a:p>
            <a:pPr fontAlgn="auto">
              <a:lnSpc>
                <a:spcPct val="90000"/>
              </a:lnSpc>
              <a:spcAft>
                <a:spcPts val="0"/>
              </a:spcAft>
            </a:pPr>
            <a:endParaRPr lang="th-TH" altLang="en-US" sz="2800" dirty="0"/>
          </a:p>
        </p:txBody>
      </p:sp>
      <p:sp>
        <p:nvSpPr>
          <p:cNvPr id="9" name="Rectangle 4"/>
          <p:cNvSpPr>
            <a:spLocks noChangeArrowheads="1"/>
          </p:cNvSpPr>
          <p:nvPr/>
        </p:nvSpPr>
        <p:spPr bwMode="auto">
          <a:xfrm>
            <a:off x="1497013" y="1995488"/>
            <a:ext cx="6351587" cy="823912"/>
          </a:xfrm>
          <a:prstGeom prst="rect">
            <a:avLst/>
          </a:prstGeom>
          <a:noFill/>
          <a:ln w="50800">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dirty="0">
                <a:solidFill>
                  <a:schemeClr val="hlink"/>
                </a:solidFill>
                <a:latin typeface="Tahoma" pitchFamily="34" charset="0"/>
              </a:rPr>
              <a:t>PROCESS ON VALUE-REQUEST.</a:t>
            </a:r>
          </a:p>
          <a:p>
            <a:r>
              <a:rPr lang="en-US" altLang="en-US" dirty="0">
                <a:solidFill>
                  <a:schemeClr val="hlink"/>
                </a:solidFill>
                <a:latin typeface="Tahoma" pitchFamily="34" charset="0"/>
              </a:rPr>
              <a:t>FIELD &lt;f&gt; MODULE &lt;module-name&gt;.</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422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Module</a:t>
            </a:r>
            <a:br>
              <a:rPr lang="en-US" dirty="0"/>
            </a:br>
            <a:r>
              <a:rPr lang="en-US" dirty="0"/>
              <a:t>(</a:t>
            </a:r>
            <a:r>
              <a:rPr lang="en-IN" dirty="0"/>
              <a:t>F4IF_FIELD_VALUE_REQUEST)</a:t>
            </a:r>
          </a:p>
        </p:txBody>
      </p:sp>
      <p:sp>
        <p:nvSpPr>
          <p:cNvPr id="10" name="Rectangle 3"/>
          <p:cNvSpPr txBox="1">
            <a:spLocks noChangeArrowheads="1"/>
          </p:cNvSpPr>
          <p:nvPr/>
        </p:nvSpPr>
        <p:spPr>
          <a:xfrm>
            <a:off x="457200" y="1447800"/>
            <a:ext cx="8382000" cy="41148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IN" sz="2400" dirty="0">
                <a:latin typeface="Helvetica CE"/>
              </a:rPr>
              <a:t>CALL FUNCTION 'F4IF_INT_TABLE_VALUE_REQUEST'</a:t>
            </a:r>
          </a:p>
          <a:p>
            <a:pPr marL="0" indent="0">
              <a:buNone/>
            </a:pPr>
            <a:r>
              <a:rPr lang="en-IN" sz="2400" dirty="0">
                <a:latin typeface="Helvetica CE"/>
              </a:rPr>
              <a:t>	EXPORTING</a:t>
            </a:r>
          </a:p>
          <a:p>
            <a:pPr marL="1257300" lvl="3" indent="0">
              <a:buNone/>
            </a:pPr>
            <a:r>
              <a:rPr lang="en-IN" sz="2400" dirty="0">
                <a:latin typeface="Helvetica CE"/>
              </a:rPr>
              <a:t>	RETFIELD         	= 'CONNID'</a:t>
            </a:r>
          </a:p>
          <a:p>
            <a:pPr marL="1257300" lvl="3" indent="0">
              <a:buNone/>
            </a:pPr>
            <a:r>
              <a:rPr lang="en-IN" sz="2400" dirty="0">
                <a:latin typeface="Helvetica CE"/>
              </a:rPr>
              <a:t>	DYNPPROG         	= PROGNAME</a:t>
            </a:r>
          </a:p>
          <a:p>
            <a:pPr marL="1257300" lvl="3" indent="0">
              <a:buNone/>
            </a:pPr>
            <a:r>
              <a:rPr lang="en-IN" sz="2400" dirty="0">
                <a:latin typeface="Helvetica CE"/>
              </a:rPr>
              <a:t>	DYNPNR           	= DYNNUM</a:t>
            </a:r>
          </a:p>
          <a:p>
            <a:pPr marL="1257300" lvl="3" indent="0">
              <a:buNone/>
            </a:pPr>
            <a:r>
              <a:rPr lang="en-IN" sz="2400" dirty="0">
                <a:latin typeface="Helvetica CE"/>
              </a:rPr>
              <a:t>	DYNPROFIELD      	= 'CONNECTION'</a:t>
            </a:r>
          </a:p>
          <a:p>
            <a:pPr marL="1257300" lvl="3" indent="0">
              <a:buNone/>
            </a:pPr>
            <a:r>
              <a:rPr lang="en-IN" sz="2400" dirty="0">
                <a:latin typeface="Helvetica CE"/>
              </a:rPr>
              <a:t>	VALUE_ORG        	= 'S'</a:t>
            </a:r>
          </a:p>
          <a:p>
            <a:pPr marL="0" indent="0">
              <a:buNone/>
            </a:pPr>
            <a:r>
              <a:rPr lang="en-IN" sz="2400" dirty="0">
                <a:latin typeface="Helvetica CE"/>
              </a:rPr>
              <a:t>	TABLES</a:t>
            </a:r>
          </a:p>
          <a:p>
            <a:pPr marL="0" indent="0">
              <a:buNone/>
            </a:pPr>
            <a:r>
              <a:rPr lang="en-IN" sz="2400" dirty="0">
                <a:latin typeface="Helvetica CE"/>
              </a:rPr>
              <a:t>		VALUE_TAB        	= VALUES_TAB.</a:t>
            </a:r>
          </a:p>
          <a:p>
            <a:pPr fontAlgn="auto">
              <a:spcAft>
                <a:spcPts val="0"/>
              </a:spcAft>
            </a:pPr>
            <a:endParaRPr lang="th-TH" altLang="en-US"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91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3352800"/>
            <a:ext cx="6553200" cy="2084040"/>
          </a:xfrm>
        </p:spPr>
        <p:txBody>
          <a:bodyPr/>
          <a:lstStyle/>
          <a:p>
            <a:pPr algn="ctr"/>
            <a:r>
              <a:rPr lang="en-IN" sz="2400" dirty="0"/>
              <a:t/>
            </a:r>
            <a:br>
              <a:rPr lang="en-IN" sz="2400" dirty="0"/>
            </a:br>
            <a:r>
              <a:rPr lang="en-IN" sz="2400" dirty="0"/>
              <a:t>ABAP Training</a:t>
            </a:r>
            <a:br>
              <a:rPr lang="en-IN" sz="2400" dirty="0"/>
            </a:br>
            <a:r>
              <a:rPr lang="en-IN" sz="2400" dirty="0"/>
              <a:t/>
            </a:r>
            <a:br>
              <a:rPr lang="en-IN" sz="2400" dirty="0"/>
            </a:br>
            <a:r>
              <a:rPr lang="en-IN" sz="1600" dirty="0">
                <a:solidFill>
                  <a:schemeClr val="bg2">
                    <a:lumMod val="75000"/>
                  </a:schemeClr>
                </a:solidFill>
              </a:rPr>
              <a:t>Day 4</a:t>
            </a:r>
            <a:r>
              <a:rPr lang="en-IN" sz="2400" dirty="0">
                <a:solidFill>
                  <a:schemeClr val="bg2">
                    <a:lumMod val="75000"/>
                  </a:schemeClr>
                </a:solidFill>
              </a:rPr>
              <a:t/>
            </a:r>
            <a:br>
              <a:rPr lang="en-IN" sz="2400" dirty="0">
                <a:solidFill>
                  <a:schemeClr val="bg2">
                    <a:lumMod val="75000"/>
                  </a:schemeClr>
                </a:solidFill>
              </a:rPr>
            </a:br>
            <a:r>
              <a:rPr lang="en-IN" sz="2400" dirty="0">
                <a:solidFill>
                  <a:schemeClr val="bg2">
                    <a:lumMod val="75000"/>
                  </a:schemeClr>
                </a:solidFill>
              </a:rPr>
              <a:t/>
            </a:r>
            <a:br>
              <a:rPr lang="en-IN" sz="2400" dirty="0">
                <a:solidFill>
                  <a:schemeClr val="bg2">
                    <a:lumMod val="75000"/>
                  </a:schemeClr>
                </a:solidFill>
              </a:rPr>
            </a:br>
            <a:endParaRPr lang="en-US" sz="2400" dirty="0">
              <a:solidFill>
                <a:schemeClr val="bg2">
                  <a:lumMod val="75000"/>
                </a:schemeClr>
              </a:solidFill>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5400"/>
            <a:ext cx="1447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32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458199" cy="533400"/>
          </a:xfrm>
        </p:spPr>
        <p:txBody>
          <a:bodyPr/>
          <a:lstStyle/>
          <a:p>
            <a:r>
              <a:rPr lang="en-US" dirty="0"/>
              <a:t>Agenda</a:t>
            </a:r>
          </a:p>
        </p:txBody>
      </p:sp>
      <p:sp>
        <p:nvSpPr>
          <p:cNvPr id="5" name="TextBox 4"/>
          <p:cNvSpPr txBox="1"/>
          <p:nvPr/>
        </p:nvSpPr>
        <p:spPr>
          <a:xfrm>
            <a:off x="418531" y="816591"/>
            <a:ext cx="7772400" cy="4278094"/>
          </a:xfrm>
          <a:prstGeom prst="rect">
            <a:avLst/>
          </a:prstGeom>
          <a:noFill/>
        </p:spPr>
        <p:txBody>
          <a:bodyPr wrap="square" rtlCol="0">
            <a:spAutoFit/>
          </a:bodyPr>
          <a:lstStyle/>
          <a:p>
            <a:pPr marL="342900" indent="-228600">
              <a:lnSpc>
                <a:spcPct val="125000"/>
              </a:lnSpc>
              <a:spcBef>
                <a:spcPct val="50000"/>
              </a:spcBef>
              <a:buFontTx/>
              <a:buChar char="•"/>
            </a:pPr>
            <a:r>
              <a:rPr lang="en-US" sz="1600" b="1" dirty="0"/>
              <a:t>Data Transfer</a:t>
            </a:r>
          </a:p>
          <a:p>
            <a:pPr marL="800100" lvl="1" indent="-228600">
              <a:lnSpc>
                <a:spcPct val="125000"/>
              </a:lnSpc>
              <a:spcBef>
                <a:spcPct val="50000"/>
              </a:spcBef>
              <a:buFontTx/>
              <a:buChar char="•"/>
            </a:pPr>
            <a:r>
              <a:rPr lang="en-US" sz="1600" b="1" dirty="0"/>
              <a:t>Call Transaction</a:t>
            </a:r>
          </a:p>
          <a:p>
            <a:pPr marL="800100" lvl="1" indent="-228600">
              <a:lnSpc>
                <a:spcPct val="125000"/>
              </a:lnSpc>
              <a:spcBef>
                <a:spcPct val="50000"/>
              </a:spcBef>
              <a:buFontTx/>
              <a:buChar char="•"/>
            </a:pPr>
            <a:r>
              <a:rPr lang="en-US" sz="1600" b="1" dirty="0"/>
              <a:t>Session Method</a:t>
            </a:r>
          </a:p>
          <a:p>
            <a:pPr marL="800100" lvl="1" indent="-228600">
              <a:lnSpc>
                <a:spcPct val="125000"/>
              </a:lnSpc>
              <a:spcBef>
                <a:spcPct val="50000"/>
              </a:spcBef>
              <a:buFontTx/>
              <a:buChar char="•"/>
            </a:pPr>
            <a:r>
              <a:rPr lang="en-US" sz="1600" b="1" dirty="0"/>
              <a:t>BAPI</a:t>
            </a:r>
          </a:p>
          <a:p>
            <a:pPr marL="342900" indent="-228600">
              <a:lnSpc>
                <a:spcPct val="125000"/>
              </a:lnSpc>
              <a:spcBef>
                <a:spcPct val="50000"/>
              </a:spcBef>
              <a:buFontTx/>
              <a:buChar char="•"/>
            </a:pPr>
            <a:r>
              <a:rPr lang="en-US" sz="1600" b="1" dirty="0"/>
              <a:t>Enhancement</a:t>
            </a:r>
          </a:p>
          <a:p>
            <a:pPr marL="800100" lvl="1" indent="-228600">
              <a:lnSpc>
                <a:spcPct val="125000"/>
              </a:lnSpc>
              <a:spcBef>
                <a:spcPct val="50000"/>
              </a:spcBef>
              <a:buFontTx/>
              <a:buChar char="•"/>
            </a:pPr>
            <a:r>
              <a:rPr lang="en-US" sz="1600" b="1" dirty="0"/>
              <a:t>User Exit</a:t>
            </a:r>
          </a:p>
          <a:p>
            <a:pPr marL="800100" lvl="1" indent="-228600">
              <a:lnSpc>
                <a:spcPct val="125000"/>
              </a:lnSpc>
              <a:spcBef>
                <a:spcPct val="50000"/>
              </a:spcBef>
              <a:buFontTx/>
              <a:buChar char="•"/>
            </a:pPr>
            <a:r>
              <a:rPr lang="en-US" sz="1600" b="1" dirty="0"/>
              <a:t>Customer Exit</a:t>
            </a:r>
          </a:p>
          <a:p>
            <a:pPr marL="800100" lvl="1" indent="-228600">
              <a:lnSpc>
                <a:spcPct val="125000"/>
              </a:lnSpc>
              <a:spcBef>
                <a:spcPct val="50000"/>
              </a:spcBef>
              <a:buFontTx/>
              <a:buChar char="•"/>
            </a:pPr>
            <a:r>
              <a:rPr lang="en-US" sz="1600" b="1" dirty="0"/>
              <a:t>BADI</a:t>
            </a:r>
          </a:p>
          <a:p>
            <a:pPr marL="800100" lvl="1" indent="-228600">
              <a:lnSpc>
                <a:spcPct val="125000"/>
              </a:lnSpc>
              <a:spcBef>
                <a:spcPct val="50000"/>
              </a:spcBef>
              <a:buFontTx/>
              <a:buChar char="•"/>
            </a:pPr>
            <a:r>
              <a:rPr lang="en-US" sz="1600" b="1" dirty="0"/>
              <a:t>Explicit and Implicit </a:t>
            </a:r>
            <a:r>
              <a:rPr lang="en-US" sz="1600" b="1" dirty="0" err="1"/>
              <a:t>Enchancement</a:t>
            </a:r>
            <a:endParaRPr lang="en-US" sz="1600" b="1" dirty="0"/>
          </a:p>
          <a:p>
            <a:pPr marL="800100" lvl="1" indent="-228600">
              <a:lnSpc>
                <a:spcPct val="125000"/>
              </a:lnSpc>
              <a:spcBef>
                <a:spcPct val="50000"/>
              </a:spcBef>
              <a:buFontTx/>
              <a:buChar char="•"/>
            </a:pPr>
            <a:endParaRPr lang="en-US" sz="1600" b="1"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935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Data Transfer</a:t>
            </a:r>
          </a:p>
        </p:txBody>
      </p:sp>
      <p:sp>
        <p:nvSpPr>
          <p:cNvPr id="4" name="Content Placeholder 2"/>
          <p:cNvSpPr>
            <a:spLocks noGrp="1"/>
          </p:cNvSpPr>
          <p:nvPr>
            <p:ph sz="quarter" idx="10"/>
          </p:nvPr>
        </p:nvSpPr>
        <p:spPr>
          <a:xfrm>
            <a:off x="493713" y="1295400"/>
            <a:ext cx="8116887" cy="4876800"/>
          </a:xfrm>
        </p:spPr>
        <p:txBody>
          <a:bodyPr/>
          <a:lstStyle/>
          <a:p>
            <a:pPr marL="0" indent="0" fontAlgn="base">
              <a:buNone/>
            </a:pPr>
            <a:r>
              <a:rPr lang="en-IN" sz="2400" dirty="0"/>
              <a:t>Data is transferred from an external system into the SAP R/3 System. You can use data transfer when you:</a:t>
            </a:r>
          </a:p>
          <a:p>
            <a:pPr fontAlgn="base"/>
            <a:r>
              <a:rPr lang="en-IN" sz="2400" dirty="0"/>
              <a:t>Transfer data from an external system into an R/3 System as it is installed.</a:t>
            </a:r>
          </a:p>
          <a:p>
            <a:pPr fontAlgn="base"/>
            <a:r>
              <a:rPr lang="en-IN" sz="2400" dirty="0"/>
              <a:t>Transfer data regularly from an external system into an R/3 System. Example: If data for some departments in your company is input using a system other than the R/3 System, you can still integrate this data in the R/3 System. To do this, you export the data from the external system and use a data transfer method to import it into the R/3 System.</a:t>
            </a:r>
          </a:p>
          <a:p>
            <a:pPr algn="just"/>
            <a:endParaRPr lang="en-US" altLang="en-US" dirty="0"/>
          </a:p>
        </p:txBody>
      </p:sp>
      <p:pic>
        <p:nvPicPr>
          <p:cNvPr id="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718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Transfer Methods</a:t>
            </a:r>
            <a:endParaRPr lang="en-IN" dirty="0"/>
          </a:p>
        </p:txBody>
      </p:sp>
      <p:pic>
        <p:nvPicPr>
          <p:cNvPr id="1026" name="Picture 2" descr="This graphic is explained in the accompanying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066801"/>
            <a:ext cx="459105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758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Input</a:t>
            </a:r>
            <a:endParaRPr lang="en-IN" dirty="0"/>
          </a:p>
        </p:txBody>
      </p:sp>
      <p:sp>
        <p:nvSpPr>
          <p:cNvPr id="3" name="Content Placeholder 2"/>
          <p:cNvSpPr>
            <a:spLocks noGrp="1"/>
          </p:cNvSpPr>
          <p:nvPr>
            <p:ph sz="quarter" idx="10"/>
          </p:nvPr>
        </p:nvSpPr>
        <p:spPr>
          <a:xfrm>
            <a:off x="563272" y="1295400"/>
            <a:ext cx="8116887" cy="457200"/>
          </a:xfrm>
        </p:spPr>
        <p:txBody>
          <a:bodyPr/>
          <a:lstStyle/>
          <a:p>
            <a:pPr algn="just"/>
            <a:r>
              <a:rPr lang="en-IN" sz="2400" dirty="0"/>
              <a:t>In this method an ABAP/4 program reads the external data to the SAP System and stores in a batch input session.</a:t>
            </a:r>
          </a:p>
          <a:p>
            <a:pPr algn="just"/>
            <a:r>
              <a:rPr lang="en-IN" sz="2400" dirty="0"/>
              <a:t>After creating the session, you can run the session to execute the SAP transaction in it.</a:t>
            </a:r>
          </a:p>
          <a:p>
            <a:pPr algn="just"/>
            <a:r>
              <a:rPr lang="en-IN" sz="2400" dirty="0"/>
              <a:t>This method uses the function modules </a:t>
            </a:r>
            <a:r>
              <a:rPr lang="en-IN" sz="2400" i="1" dirty="0"/>
              <a:t>BDC_ OPEN, BDC_INSERT and BDC_CLOSE</a:t>
            </a:r>
            <a:endParaRPr lang="en-IN" sz="2400" dirty="0"/>
          </a:p>
          <a:p>
            <a:pPr algn="just"/>
            <a:r>
              <a:rPr lang="en-IN" sz="2400" dirty="0"/>
              <a:t>Batch Input Session can be process in 3 ways</a:t>
            </a:r>
          </a:p>
          <a:p>
            <a:pPr lvl="1" algn="just"/>
            <a:r>
              <a:rPr lang="en-IN" sz="2400" dirty="0"/>
              <a:t>In the foreground</a:t>
            </a:r>
          </a:p>
          <a:p>
            <a:pPr lvl="1" algn="just"/>
            <a:r>
              <a:rPr lang="en-IN" sz="2400" dirty="0"/>
              <a:t>In the background</a:t>
            </a:r>
          </a:p>
          <a:p>
            <a:pPr lvl="1" algn="just"/>
            <a:r>
              <a:rPr lang="en-IN" sz="2400" dirty="0"/>
              <a:t>During processing, with error display</a:t>
            </a:r>
          </a:p>
          <a:p>
            <a:pPr algn="just"/>
            <a:endParaRPr lang="en-IN" sz="28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249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Input</a:t>
            </a:r>
            <a:endParaRPr lang="en-IN" dirty="0"/>
          </a:p>
        </p:txBody>
      </p:sp>
      <p:sp>
        <p:nvSpPr>
          <p:cNvPr id="3" name="Content Placeholder 2"/>
          <p:cNvSpPr>
            <a:spLocks noGrp="1"/>
          </p:cNvSpPr>
          <p:nvPr>
            <p:ph sz="quarter" idx="10"/>
          </p:nvPr>
        </p:nvSpPr>
        <p:spPr>
          <a:xfrm>
            <a:off x="563272" y="1219200"/>
            <a:ext cx="8116887" cy="457200"/>
          </a:xfrm>
        </p:spPr>
        <p:txBody>
          <a:bodyPr/>
          <a:lstStyle/>
          <a:p>
            <a:pPr algn="just"/>
            <a:r>
              <a:rPr lang="en-IN" sz="2400" dirty="0"/>
              <a:t>You should process batch input sessions in the foreground or using the error display if you want to test the data transfer.</a:t>
            </a:r>
          </a:p>
          <a:p>
            <a:pPr algn="just"/>
            <a:r>
              <a:rPr lang="en-IN" sz="2400" dirty="0"/>
              <a:t>If you want to execute the data transfer or test its performance, you should process the sessions in the background.</a:t>
            </a:r>
          </a:p>
          <a:p>
            <a:pPr algn="just"/>
            <a:r>
              <a:rPr lang="en-IN" sz="2400" dirty="0"/>
              <a:t>Points to note about Classical Batch Input method</a:t>
            </a:r>
          </a:p>
          <a:p>
            <a:pPr lvl="1" algn="just"/>
            <a:r>
              <a:rPr lang="en-IN" sz="2000" dirty="0"/>
              <a:t>Asynchronous processing</a:t>
            </a:r>
          </a:p>
          <a:p>
            <a:pPr lvl="1" algn="just"/>
            <a:r>
              <a:rPr lang="en-IN" sz="2000" dirty="0"/>
              <a:t>Transfer data for multiple transactions.</a:t>
            </a:r>
          </a:p>
          <a:p>
            <a:pPr lvl="1" algn="just"/>
            <a:r>
              <a:rPr lang="en-IN" sz="2000" dirty="0"/>
              <a:t>Synchronous database update.</a:t>
            </a:r>
          </a:p>
          <a:p>
            <a:pPr lvl="1" algn="just"/>
            <a:r>
              <a:rPr lang="en-IN" sz="2000" dirty="0"/>
              <a:t>A batch input process log is generated for each session.</a:t>
            </a:r>
          </a:p>
          <a:p>
            <a:pPr lvl="1" algn="just"/>
            <a:r>
              <a:rPr lang="en-IN" sz="2000" dirty="0"/>
              <a:t>Session cannot be generated in parallel.</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048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Input</a:t>
            </a:r>
            <a:endParaRPr lang="en-IN" dirty="0"/>
          </a:p>
        </p:txBody>
      </p:sp>
      <p:sp>
        <p:nvSpPr>
          <p:cNvPr id="4" name="Content Placeholder 3"/>
          <p:cNvSpPr>
            <a:spLocks noGrp="1"/>
          </p:cNvSpPr>
          <p:nvPr>
            <p:ph sz="quarter" idx="10"/>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095375"/>
            <a:ext cx="41052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52825"/>
            <a:ext cx="65817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53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DATABASE TABLES</a:t>
            </a:r>
          </a:p>
        </p:txBody>
      </p:sp>
      <p:sp>
        <p:nvSpPr>
          <p:cNvPr id="13" name="Rectangle 12"/>
          <p:cNvSpPr/>
          <p:nvPr/>
        </p:nvSpPr>
        <p:spPr>
          <a:xfrm>
            <a:off x="152400" y="990600"/>
            <a:ext cx="8686800" cy="3477875"/>
          </a:xfrm>
          <a:prstGeom prst="rect">
            <a:avLst/>
          </a:prstGeom>
        </p:spPr>
        <p:txBody>
          <a:bodyPr wrap="square">
            <a:spAutoFit/>
          </a:bodyPr>
          <a:lstStyle/>
          <a:p>
            <a:pPr marL="342900" indent="-342900">
              <a:buFont typeface="Arial" pitchFamily="34" charset="0"/>
              <a:buChar char="•"/>
            </a:pPr>
            <a:r>
              <a:rPr lang="en-IN" altLang="en-US" sz="2000" dirty="0"/>
              <a:t>Tables can be defined independently of the database in the ABAP Dictionary. The fields of the table are defined with their (database-independent) data types and lengths.</a:t>
            </a:r>
          </a:p>
          <a:p>
            <a:pPr marL="342900" indent="-342900">
              <a:buFont typeface="Arial" pitchFamily="34" charset="0"/>
              <a:buChar char="•"/>
            </a:pPr>
            <a:endParaRPr lang="en-IN" altLang="en-US" sz="2000" dirty="0"/>
          </a:p>
          <a:p>
            <a:pPr marL="342900" indent="-342900">
              <a:buFont typeface="Arial" pitchFamily="34" charset="0"/>
              <a:buChar char="•"/>
            </a:pPr>
            <a:r>
              <a:rPr lang="en-IN" altLang="en-US" sz="2000" dirty="0"/>
              <a:t>The table is activated, the system creates a physical table definition in the database for the table definition stored in the ABAP Dictionary. The system translates the table definition from the ABAP Dictionary to a definition of the particular database. </a:t>
            </a:r>
          </a:p>
          <a:p>
            <a:pPr marL="342900" indent="-342900">
              <a:buFont typeface="Arial" pitchFamily="34" charset="0"/>
              <a:buChar char="•"/>
            </a:pPr>
            <a:endParaRPr lang="en-IN"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1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TRANSACTION</a:t>
            </a:r>
            <a:endParaRPr lang="en-IN" dirty="0"/>
          </a:p>
        </p:txBody>
      </p:sp>
      <p:sp>
        <p:nvSpPr>
          <p:cNvPr id="3" name="Content Placeholder 2"/>
          <p:cNvSpPr>
            <a:spLocks noGrp="1"/>
          </p:cNvSpPr>
          <p:nvPr>
            <p:ph sz="quarter" idx="10"/>
          </p:nvPr>
        </p:nvSpPr>
        <p:spPr>
          <a:xfrm>
            <a:off x="563272" y="1371600"/>
            <a:ext cx="8116887" cy="457200"/>
          </a:xfrm>
        </p:spPr>
        <p:txBody>
          <a:bodyPr/>
          <a:lstStyle/>
          <a:p>
            <a:r>
              <a:rPr lang="en-IN" sz="2800" dirty="0"/>
              <a:t>In this method ABAP/4 program uses CALL TRANSACTION USING statement to run an SAP transaction.</a:t>
            </a:r>
          </a:p>
          <a:p>
            <a:r>
              <a:rPr lang="en-IN" sz="2800" dirty="0"/>
              <a:t>Entire batch input process takes place online in the program</a:t>
            </a:r>
          </a:p>
          <a:p>
            <a:r>
              <a:rPr lang="en-IN" sz="2800" dirty="0"/>
              <a:t>Points to Note:</a:t>
            </a:r>
          </a:p>
          <a:p>
            <a:pPr lvl="1"/>
            <a:r>
              <a:rPr lang="en-IN" sz="2400" dirty="0"/>
              <a:t>Faster processing of data</a:t>
            </a:r>
          </a:p>
          <a:p>
            <a:pPr lvl="1"/>
            <a:r>
              <a:rPr lang="en-IN" sz="2400" dirty="0"/>
              <a:t>Synchronous processing</a:t>
            </a:r>
          </a:p>
          <a:p>
            <a:pPr lvl="1"/>
            <a:r>
              <a:rPr lang="en-IN" sz="2400" dirty="0"/>
              <a:t>Transfer data for a single transaction.</a:t>
            </a:r>
          </a:p>
          <a:p>
            <a:pPr lvl="1"/>
            <a:r>
              <a:rPr lang="en-IN" sz="2400" dirty="0"/>
              <a:t>No batch input processing log is generated.</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760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TRANSACTION</a:t>
            </a:r>
            <a:endParaRPr lang="en-IN" dirty="0"/>
          </a:p>
        </p:txBody>
      </p:sp>
      <p:pic>
        <p:nvPicPr>
          <p:cNvPr id="2050" name="Picture 2" descr="sap-b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66800"/>
            <a:ext cx="2743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797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Steps to develop Batch Input</a:t>
            </a:r>
          </a:p>
        </p:txBody>
      </p:sp>
      <p:pic>
        <p:nvPicPr>
          <p:cNvPr id="3074" name="Picture 2" descr="sap-b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00125"/>
            <a:ext cx="2514600" cy="5095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869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a:t>BAPI</a:t>
            </a:r>
            <a:br>
              <a:rPr lang="en-IN" dirty="0"/>
            </a:br>
            <a:endParaRPr lang="en-IN" dirty="0"/>
          </a:p>
        </p:txBody>
      </p:sp>
      <p:sp>
        <p:nvSpPr>
          <p:cNvPr id="4" name="Rectangle 3"/>
          <p:cNvSpPr/>
          <p:nvPr/>
        </p:nvSpPr>
        <p:spPr>
          <a:xfrm>
            <a:off x="228600" y="1219200"/>
            <a:ext cx="8839200" cy="2308324"/>
          </a:xfrm>
          <a:prstGeom prst="rect">
            <a:avLst/>
          </a:prstGeom>
        </p:spPr>
        <p:txBody>
          <a:bodyPr wrap="square">
            <a:spAutoFit/>
          </a:bodyPr>
          <a:lstStyle/>
          <a:p>
            <a:r>
              <a:rPr lang="en-IN" dirty="0"/>
              <a:t>BAPIs are defined in the Business Object Repository (BOR) as methods of SAP Business Objects or SAP Interface Types and are implemented as function modules. The separation of a BAPI definition from its actual implementation enables you to access a BAPI in two ways:</a:t>
            </a:r>
          </a:p>
          <a:p>
            <a:endParaRPr lang="en-IN" dirty="0"/>
          </a:p>
          <a:p>
            <a:pPr marL="285750" indent="-285750">
              <a:buFont typeface="Arial" pitchFamily="34" charset="0"/>
              <a:buChar char="•"/>
            </a:pPr>
            <a:r>
              <a:rPr lang="en-IN" dirty="0"/>
              <a:t>Call the BAPI in the BOR through object-oriented method calls</a:t>
            </a:r>
          </a:p>
          <a:p>
            <a:endParaRPr lang="en-IN" dirty="0"/>
          </a:p>
          <a:p>
            <a:pPr marL="285750" indent="-285750">
              <a:buFont typeface="Arial" pitchFamily="34" charset="0"/>
              <a:buChar char="•"/>
            </a:pPr>
            <a:r>
              <a:rPr lang="en-IN" dirty="0"/>
              <a:t>RFC calls to the function module on which the BAPI is based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45721"/>
            <a:ext cx="5724525" cy="268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976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a:t>BAPI</a:t>
            </a:r>
            <a:br>
              <a:rPr lang="en-IN" dirty="0"/>
            </a:br>
            <a:endParaRPr lang="en-IN"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264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a:t>BAPI</a:t>
            </a:r>
            <a:br>
              <a:rPr lang="en-IN" dirty="0"/>
            </a:br>
            <a:endParaRPr lang="en-IN"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2769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a:t>BAPI</a:t>
            </a:r>
            <a:br>
              <a:rPr lang="en-IN" dirty="0"/>
            </a:br>
            <a:endParaRPr lang="en-IN" dirty="0"/>
          </a:p>
        </p:txBody>
      </p:sp>
      <p:sp>
        <p:nvSpPr>
          <p:cNvPr id="3" name="Rectangle 2"/>
          <p:cNvSpPr/>
          <p:nvPr/>
        </p:nvSpPr>
        <p:spPr>
          <a:xfrm>
            <a:off x="533400" y="1582341"/>
            <a:ext cx="8305800" cy="2585323"/>
          </a:xfrm>
          <a:prstGeom prst="rect">
            <a:avLst/>
          </a:prstGeom>
        </p:spPr>
        <p:txBody>
          <a:bodyPr wrap="square">
            <a:spAutoFit/>
          </a:bodyPr>
          <a:lstStyle/>
          <a:p>
            <a:r>
              <a:rPr lang="en-IN" b="1" dirty="0"/>
              <a:t>Frequently used BAPI:</a:t>
            </a:r>
          </a:p>
          <a:p>
            <a:r>
              <a:rPr lang="en-IN" b="1" dirty="0"/>
              <a:t>Sales and Distribution</a:t>
            </a:r>
          </a:p>
          <a:p>
            <a:r>
              <a:rPr lang="en-IN" dirty="0"/>
              <a:t>Customer Material Info -  BAPI_CUSTMATINFO_GETDETAILM</a:t>
            </a:r>
          </a:p>
          <a:p>
            <a:r>
              <a:rPr lang="en-IN" dirty="0"/>
              <a:t>Sales order 	         -  BAPI_SALESORDER_GETLIST</a:t>
            </a:r>
          </a:p>
          <a:p>
            <a:r>
              <a:rPr lang="en-IN" dirty="0"/>
              <a:t>Sales order	         -   BAPI_SALESORDER_GETSTATUS</a:t>
            </a:r>
          </a:p>
          <a:p>
            <a:r>
              <a:rPr lang="en-IN" b="1" dirty="0"/>
              <a:t>Material Management</a:t>
            </a:r>
          </a:p>
          <a:p>
            <a:r>
              <a:rPr lang="en-IN" dirty="0"/>
              <a:t>Purchase </a:t>
            </a:r>
            <a:r>
              <a:rPr lang="en-IN" dirty="0" err="1"/>
              <a:t>Req</a:t>
            </a:r>
            <a:r>
              <a:rPr lang="en-IN" dirty="0"/>
              <a:t> Item       - BAPI_REQUIREMENT_GET_LIST</a:t>
            </a:r>
          </a:p>
          <a:p>
            <a:r>
              <a:rPr lang="en-IN" dirty="0"/>
              <a:t>Purchase order             - BAPI_PO_GETDETAIL</a:t>
            </a:r>
          </a:p>
          <a:p>
            <a:r>
              <a:rPr lang="en-IN" dirty="0"/>
              <a:t>Purchase order 	         - BAPI_PO_GETITEMS </a:t>
            </a:r>
          </a:p>
        </p:txBody>
      </p:sp>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939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Enhancement</a:t>
            </a:r>
          </a:p>
        </p:txBody>
      </p:sp>
      <p:sp>
        <p:nvSpPr>
          <p:cNvPr id="4" name="Content Placeholder 2"/>
          <p:cNvSpPr>
            <a:spLocks noGrp="1"/>
          </p:cNvSpPr>
          <p:nvPr>
            <p:ph sz="quarter" idx="10"/>
          </p:nvPr>
        </p:nvSpPr>
        <p:spPr>
          <a:xfrm>
            <a:off x="493713" y="1066800"/>
            <a:ext cx="8116887" cy="5105400"/>
          </a:xfrm>
        </p:spPr>
        <p:txBody>
          <a:bodyPr/>
          <a:lstStyle/>
          <a:p>
            <a:pPr algn="just"/>
            <a:r>
              <a:rPr lang="en-IN" sz="2400" dirty="0"/>
              <a:t>An enhancement is any product change or upgrade that increases software capabilities beyond original client specifications. Enhancements allows you to add your own functionality to SAP's standard business applications without having to modify the original applications. To modify the standard SAP behaviour as per customer requirements, we can use enhancement framework.</a:t>
            </a:r>
          </a:p>
          <a:p>
            <a:pPr algn="just"/>
            <a:r>
              <a:rPr lang="en-IN" sz="2400" dirty="0"/>
              <a:t>Technologies available as part of Enhancement </a:t>
            </a:r>
            <a:endParaRPr lang="en-IN" dirty="0"/>
          </a:p>
          <a:p>
            <a:pPr lvl="1" algn="just"/>
            <a:r>
              <a:rPr lang="en-IN" sz="2000" dirty="0"/>
              <a:t>Source Code enhancement</a:t>
            </a:r>
          </a:p>
          <a:p>
            <a:pPr lvl="1" algn="just"/>
            <a:r>
              <a:rPr lang="en-IN" sz="2000" dirty="0"/>
              <a:t>Function Group enhancement</a:t>
            </a:r>
          </a:p>
          <a:p>
            <a:pPr lvl="1" algn="just"/>
            <a:r>
              <a:rPr lang="en-US" sz="2000" dirty="0"/>
              <a:t>Class enhancement</a:t>
            </a:r>
            <a:endParaRPr lang="en-IN" sz="2000" dirty="0"/>
          </a:p>
          <a:p>
            <a:pPr lvl="1" algn="just"/>
            <a:r>
              <a:rPr lang="en-US" sz="2000" dirty="0"/>
              <a:t>Kernel-BADI enhancement</a:t>
            </a:r>
            <a:endParaRPr lang="en-IN" sz="2000" dirty="0"/>
          </a:p>
          <a:p>
            <a:pPr algn="just"/>
            <a:endParaRPr lang="en-US" altLang="en-US" dirty="0"/>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66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Concepts of Enhancement</a:t>
            </a:r>
            <a:endParaRPr lang="en-IN" dirty="0"/>
          </a:p>
        </p:txBody>
      </p:sp>
      <p:sp>
        <p:nvSpPr>
          <p:cNvPr id="4" name="Content Placeholder 2"/>
          <p:cNvSpPr>
            <a:spLocks noGrp="1"/>
          </p:cNvSpPr>
          <p:nvPr>
            <p:ph sz="quarter" idx="10"/>
          </p:nvPr>
        </p:nvSpPr>
        <p:spPr>
          <a:xfrm>
            <a:off x="493713" y="1066800"/>
            <a:ext cx="8116887" cy="5105400"/>
          </a:xfrm>
        </p:spPr>
        <p:txBody>
          <a:bodyPr/>
          <a:lstStyle/>
          <a:p>
            <a:pPr marL="0" indent="0" algn="just">
              <a:buNone/>
            </a:pPr>
            <a:r>
              <a:rPr lang="en-US" altLang="en-US" sz="2400" dirty="0"/>
              <a:t>The basic concepts in the Enhancement Framework are:</a:t>
            </a:r>
          </a:p>
          <a:p>
            <a:pPr algn="just" fontAlgn="base"/>
            <a:r>
              <a:rPr lang="en-IN" sz="2400" dirty="0"/>
              <a:t>Enhancement options: positions in repository objects where you can make enhancements. Enhancement options can be explicit and implicit.</a:t>
            </a:r>
          </a:p>
          <a:p>
            <a:pPr algn="just" fontAlgn="base"/>
            <a:r>
              <a:rPr lang="en-IN" sz="2400" dirty="0"/>
              <a:t>Enhancement spots: containers for explicit enhancement options.</a:t>
            </a:r>
          </a:p>
          <a:p>
            <a:pPr algn="just" fontAlgn="base"/>
            <a:r>
              <a:rPr lang="en-IN" sz="2400" dirty="0"/>
              <a:t>Enhancement implementation elements: these contain the actual enhancement, for example, the source code to be added.</a:t>
            </a:r>
          </a:p>
          <a:p>
            <a:pPr algn="just" fontAlgn="base"/>
            <a:r>
              <a:rPr lang="en-IN" sz="2400" dirty="0"/>
              <a:t>Enhancement implementations: containers for both enhancement implementation elements of both implicit and explicit enhancement options.</a:t>
            </a:r>
          </a:p>
          <a:p>
            <a:pPr algn="just"/>
            <a:endParaRPr lang="en-US" altLang="en-US" sz="2400" dirty="0"/>
          </a:p>
          <a:p>
            <a:pPr algn="just"/>
            <a:endParaRPr lang="en-US" altLang="en-US" dirty="0"/>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152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Source Code enhancement </a:t>
            </a:r>
          </a:p>
        </p:txBody>
      </p:sp>
      <p:sp>
        <p:nvSpPr>
          <p:cNvPr id="3" name="Content Placeholder 2"/>
          <p:cNvSpPr>
            <a:spLocks noGrp="1"/>
          </p:cNvSpPr>
          <p:nvPr>
            <p:ph sz="quarter" idx="10"/>
          </p:nvPr>
        </p:nvSpPr>
        <p:spPr>
          <a:xfrm>
            <a:off x="569913" y="990600"/>
            <a:ext cx="8116887" cy="5257800"/>
          </a:xfrm>
        </p:spPr>
        <p:txBody>
          <a:bodyPr/>
          <a:lstStyle/>
          <a:p>
            <a:pPr algn="just"/>
            <a:r>
              <a:rPr lang="en-IN" sz="2800" dirty="0"/>
              <a:t>Whenever enhancement needs to be incorporated directly into the ABAP source code, this technology shall be provided. Implementing this technology is also called as Source Code Plug-In. There are two types of Source Code enhancements possible.</a:t>
            </a:r>
          </a:p>
          <a:p>
            <a:pPr lvl="1" algn="just"/>
            <a:r>
              <a:rPr lang="en-IN" sz="2400" dirty="0"/>
              <a:t>Implicit enhancement option</a:t>
            </a:r>
          </a:p>
          <a:p>
            <a:pPr lvl="1" algn="just"/>
            <a:r>
              <a:rPr lang="en-IN" sz="2400" dirty="0"/>
              <a:t>Explicit enhancement option</a:t>
            </a:r>
            <a:r>
              <a:rPr lang="en-IN" dirty="0"/>
              <a:t> </a:t>
            </a:r>
            <a:endParaRPr lang="en-IN" sz="2800" dirty="0"/>
          </a:p>
          <a:p>
            <a:pPr algn="just"/>
            <a:r>
              <a:rPr lang="en-IN" sz="2800" dirty="0"/>
              <a:t>In order to implement any of these Source code enhancements, you need to be in the ‘Change Enhancement mode’ (the spiral icon available in the editor).</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2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DATABASE TABLES</a:t>
            </a:r>
          </a:p>
        </p:txBody>
      </p:sp>
      <p:sp>
        <p:nvSpPr>
          <p:cNvPr id="13" name="Rectangle 12"/>
          <p:cNvSpPr/>
          <p:nvPr/>
        </p:nvSpPr>
        <p:spPr>
          <a:xfrm>
            <a:off x="152400" y="990600"/>
            <a:ext cx="8686800" cy="5355312"/>
          </a:xfrm>
          <a:prstGeom prst="rect">
            <a:avLst/>
          </a:prstGeom>
        </p:spPr>
        <p:txBody>
          <a:bodyPr wrap="square">
            <a:spAutoFit/>
          </a:bodyPr>
          <a:lstStyle/>
          <a:p>
            <a:r>
              <a:rPr lang="en-IN" altLang="en-US" dirty="0"/>
              <a:t>A table definition in the ABAP Dictionary contains the following components</a:t>
            </a:r>
          </a:p>
          <a:p>
            <a:pPr marL="800100" lvl="1" indent="-342900">
              <a:buFont typeface="Arial" pitchFamily="34" charset="0"/>
              <a:buChar char="•"/>
            </a:pPr>
            <a:r>
              <a:rPr lang="en-IN" altLang="en-US" dirty="0"/>
              <a:t>Table Fields:</a:t>
            </a:r>
          </a:p>
          <a:p>
            <a:pPr marL="1257300" lvl="2" indent="-342900">
              <a:buFont typeface="Arial" pitchFamily="34" charset="0"/>
              <a:buChar char="•"/>
            </a:pPr>
            <a:r>
              <a:rPr lang="en-IN" altLang="en-US" dirty="0"/>
              <a:t>Table fields define the field names and data types of the fields contained in the table</a:t>
            </a:r>
          </a:p>
          <a:p>
            <a:pPr marL="800100" lvl="1" indent="-342900">
              <a:buFont typeface="Arial" pitchFamily="34" charset="0"/>
              <a:buChar char="•"/>
            </a:pPr>
            <a:r>
              <a:rPr lang="en-IN" altLang="en-US" dirty="0"/>
              <a:t>Foreign keys:</a:t>
            </a:r>
          </a:p>
          <a:p>
            <a:pPr marL="1257300" lvl="2" indent="-342900">
              <a:buFont typeface="Arial" pitchFamily="34" charset="0"/>
              <a:buChar char="•"/>
            </a:pPr>
            <a:r>
              <a:rPr lang="en-IN" altLang="en-US" dirty="0"/>
              <a:t>Foreign keys define the relationships between the table and other tables.</a:t>
            </a:r>
          </a:p>
          <a:p>
            <a:pPr marL="800100" lvl="1" indent="-342900">
              <a:buFont typeface="Arial" pitchFamily="34" charset="0"/>
              <a:buChar char="•"/>
            </a:pPr>
            <a:r>
              <a:rPr lang="en-IN" altLang="en-US" dirty="0"/>
              <a:t>Technical settings:</a:t>
            </a:r>
          </a:p>
          <a:p>
            <a:pPr marL="1257300" lvl="2" indent="-342900">
              <a:buFont typeface="Arial" pitchFamily="34" charset="0"/>
              <a:buChar char="•"/>
            </a:pPr>
            <a:r>
              <a:rPr lang="en-IN" altLang="en-US" dirty="0"/>
              <a:t>Technical settings control the creation of the table in the database.</a:t>
            </a:r>
          </a:p>
          <a:p>
            <a:pPr marL="800100" lvl="1" indent="-342900">
              <a:buFont typeface="Arial" pitchFamily="34" charset="0"/>
              <a:buChar char="•"/>
            </a:pPr>
            <a:r>
              <a:rPr lang="en-IN" altLang="en-US" dirty="0"/>
              <a:t>Indexes:</a:t>
            </a:r>
          </a:p>
          <a:p>
            <a:pPr marL="1257300" lvl="2" indent="-342900">
              <a:buFont typeface="Arial" pitchFamily="34" charset="0"/>
              <a:buChar char="•"/>
            </a:pPr>
            <a:r>
              <a:rPr lang="en-IN" altLang="en-US" dirty="0"/>
              <a:t>To speed up data selection, secondary indexes can be created for the table.</a:t>
            </a:r>
          </a:p>
          <a:p>
            <a:pPr marL="1257300" lvl="2" indent="-342900">
              <a:buFont typeface="Arial" pitchFamily="34" charset="0"/>
              <a:buChar char="•"/>
            </a:pPr>
            <a:endParaRPr lang="en-IN" altLang="en-US" dirty="0"/>
          </a:p>
          <a:p>
            <a:pPr marL="342900" indent="-342900">
              <a:buFont typeface="Arial" pitchFamily="34" charset="0"/>
              <a:buChar char="•"/>
            </a:pPr>
            <a:r>
              <a:rPr lang="en-IN" altLang="en-US" dirty="0"/>
              <a:t>The customer can modify SAP tables with append structures and customizing includes. This kind of modification ensures that the customer enhancements are automatically merged with the new versions of the SAP tables when there is a release upgrade.</a:t>
            </a:r>
          </a:p>
          <a:p>
            <a:pPr marL="342900" indent="-342900">
              <a:buFont typeface="Arial" pitchFamily="34" charset="0"/>
              <a:buChar char="•"/>
            </a:pPr>
            <a:endParaRPr lang="en-US" altLang="en-US" dirty="0"/>
          </a:p>
          <a:p>
            <a:pPr marL="342900" indent="-342900">
              <a:buFont typeface="Arial" pitchFamily="34" charset="0"/>
              <a:buChar char="•"/>
            </a:pPr>
            <a:endParaRPr lang="en-US" altLang="en-US"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829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Enhancement Option</a:t>
            </a:r>
            <a:endParaRPr lang="en-IN" dirty="0"/>
          </a:p>
        </p:txBody>
      </p:sp>
      <p:sp>
        <p:nvSpPr>
          <p:cNvPr id="3" name="Content Placeholder 2"/>
          <p:cNvSpPr>
            <a:spLocks noGrp="1"/>
          </p:cNvSpPr>
          <p:nvPr>
            <p:ph sz="quarter" idx="10"/>
          </p:nvPr>
        </p:nvSpPr>
        <p:spPr>
          <a:xfrm>
            <a:off x="563272" y="990600"/>
            <a:ext cx="8116887" cy="5181600"/>
          </a:xfrm>
        </p:spPr>
        <p:txBody>
          <a:bodyPr/>
          <a:lstStyle/>
          <a:p>
            <a:pPr algn="just"/>
            <a:r>
              <a:rPr lang="en-IN" sz="2400" dirty="0"/>
              <a:t>Throughout the ABAP system, enhancement options are automatically available at certain pre-defined places. Some of the implicit options are:</a:t>
            </a:r>
          </a:p>
          <a:p>
            <a:pPr lvl="1" algn="just"/>
            <a:r>
              <a:rPr lang="en-IN" sz="2000" dirty="0"/>
              <a:t>At the end of all the programs (Includes, Reports, Function pool, Module pool, etc.), after the last statement</a:t>
            </a:r>
          </a:p>
          <a:p>
            <a:pPr lvl="1" algn="just"/>
            <a:r>
              <a:rPr lang="en-IN" sz="2000" dirty="0"/>
              <a:t>At the beginning and end of all FORM subroutines</a:t>
            </a:r>
          </a:p>
          <a:p>
            <a:pPr lvl="1" algn="just"/>
            <a:r>
              <a:rPr lang="en-IN" sz="2000" dirty="0"/>
              <a:t>At the end of all Function Modules</a:t>
            </a:r>
          </a:p>
          <a:p>
            <a:pPr lvl="1" algn="just"/>
            <a:r>
              <a:rPr lang="en-IN" sz="2000" dirty="0"/>
              <a:t>At the end of all visibility areas (public, protected and private) of local class To view all the implicit options available in a source code, choose ‘Edit -&gt; Enhancement Operations -&gt; Show Implicit Enhancement Options’ from the editor. </a:t>
            </a:r>
          </a:p>
          <a:p>
            <a:pPr algn="just"/>
            <a:r>
              <a:rPr lang="en-IN" sz="2400" dirty="0"/>
              <a:t>To view all the implicit options available in a source code, choose ‘Edit -&gt; Enhancement Operations -&gt; Show Implicit Enhancement Options’ from the editor.</a:t>
            </a:r>
          </a:p>
          <a:p>
            <a:pPr lvl="1" algn="just"/>
            <a:endParaRPr lang="en-IN" sz="20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326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Enhancement Option</a:t>
            </a:r>
            <a:endParaRPr lang="en-IN" dirty="0"/>
          </a:p>
        </p:txBody>
      </p:sp>
      <p:pic>
        <p:nvPicPr>
          <p:cNvPr id="1029" name="Picture 5" descr="Enhancement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391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612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Enhancement Option</a:t>
            </a:r>
            <a:endParaRPr lang="en-IN" dirty="0"/>
          </a:p>
        </p:txBody>
      </p:sp>
      <p:sp>
        <p:nvSpPr>
          <p:cNvPr id="3" name="Content Placeholder 2"/>
          <p:cNvSpPr>
            <a:spLocks noGrp="1"/>
          </p:cNvSpPr>
          <p:nvPr>
            <p:ph sz="quarter" idx="10"/>
          </p:nvPr>
        </p:nvSpPr>
        <p:spPr>
          <a:xfrm>
            <a:off x="304800" y="914400"/>
            <a:ext cx="8375359" cy="5029200"/>
          </a:xfrm>
        </p:spPr>
        <p:txBody>
          <a:bodyPr/>
          <a:lstStyle/>
          <a:p>
            <a:pPr algn="just"/>
            <a:r>
              <a:rPr lang="en-IN" sz="2400" dirty="0"/>
              <a:t>These are predefined enhancement sections, usually defined by SAP. Explicit Enhancements are stored in Enhancement Spots.</a:t>
            </a:r>
          </a:p>
          <a:p>
            <a:pPr algn="just"/>
            <a:r>
              <a:rPr lang="en-IN" sz="2400" dirty="0"/>
              <a:t>Explicit Enhancements are pretty easy to implement; in the ABAP editor, get into the </a:t>
            </a:r>
            <a:r>
              <a:rPr lang="en-IN" sz="2400" i="1" dirty="0"/>
              <a:t>Enhancement Mode</a:t>
            </a:r>
            <a:r>
              <a:rPr lang="en-IN" sz="2400" dirty="0"/>
              <a:t> by clicking the spiral button. Then, right click into the enhancement point you plan to implement and select </a:t>
            </a:r>
            <a:r>
              <a:rPr lang="en-IN" sz="2400" i="1" dirty="0"/>
              <a:t>Enhancement Implementation-&gt;Create</a:t>
            </a:r>
            <a:r>
              <a:rPr lang="en-IN" sz="2400" dirty="0"/>
              <a:t>. You will be asked a name and a description and after this you can simply add your code. </a:t>
            </a:r>
          </a:p>
          <a:p>
            <a:pPr algn="just"/>
            <a:r>
              <a:rPr lang="en-IN" sz="2400" dirty="0"/>
              <a:t>There are two types of Explicit Enhancement options available. </a:t>
            </a:r>
          </a:p>
          <a:p>
            <a:pPr lvl="1" algn="just"/>
            <a:r>
              <a:rPr lang="en-IN" sz="2200" dirty="0"/>
              <a:t>Enhancement Point</a:t>
            </a:r>
          </a:p>
          <a:p>
            <a:pPr lvl="1" algn="just"/>
            <a:r>
              <a:rPr lang="en-IN" sz="2200" dirty="0"/>
              <a:t>Enhancement Section</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7132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Enhancement Option</a:t>
            </a:r>
            <a:endParaRPr lang="en-IN" dirty="0"/>
          </a:p>
        </p:txBody>
      </p:sp>
      <p:sp>
        <p:nvSpPr>
          <p:cNvPr id="4" name="Content Placeholder 3"/>
          <p:cNvSpPr>
            <a:spLocks noGrp="1"/>
          </p:cNvSpPr>
          <p:nvPr>
            <p:ph sz="quarter" idx="10"/>
          </p:nvPr>
        </p:nvSpPr>
        <p:spPr/>
        <p:txBody>
          <a:bodyPr/>
          <a:lstStyle/>
          <a:p>
            <a:endParaRPr lang="en-IN"/>
          </a:p>
        </p:txBody>
      </p:sp>
      <p:pic>
        <p:nvPicPr>
          <p:cNvPr id="2050" name="Picture 2" descr="Enhancement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315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091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Group Enhancement</a:t>
            </a:r>
            <a:endParaRPr lang="en-IN" dirty="0"/>
          </a:p>
        </p:txBody>
      </p:sp>
      <p:sp>
        <p:nvSpPr>
          <p:cNvPr id="3" name="Content Placeholder 2"/>
          <p:cNvSpPr>
            <a:spLocks noGrp="1"/>
          </p:cNvSpPr>
          <p:nvPr>
            <p:ph sz="quarter" idx="10"/>
          </p:nvPr>
        </p:nvSpPr>
        <p:spPr/>
        <p:txBody>
          <a:bodyPr/>
          <a:lstStyle/>
          <a:p>
            <a:r>
              <a:rPr lang="en-IN" sz="2400" dirty="0"/>
              <a:t>All application function modules can be enhanced by adding parameters to the standard function module interface. These parameters must be ‘optional’ in nature, since adding a mandatory parameter will require all calls to be changed. Additionally any function module that is part of the Central Basis can not be enhanced (for example: function module ‘POPUP_TO_CONFIRM’). From the menu, choose ‘Function module -&gt; Enhance interface’ to add optional parameters to a function module.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558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Group Enhancement</a:t>
            </a:r>
            <a:endParaRPr lang="en-IN" dirty="0"/>
          </a:p>
        </p:txBody>
      </p:sp>
      <p:sp>
        <p:nvSpPr>
          <p:cNvPr id="4" name="Content Placeholder 3"/>
          <p:cNvSpPr>
            <a:spLocks noGrp="1"/>
          </p:cNvSpPr>
          <p:nvPr>
            <p:ph sz="quarter" idx="10"/>
          </p:nvPr>
        </p:nvSpPr>
        <p:spPr/>
        <p:txBody>
          <a:bodyPr/>
          <a:lstStyle/>
          <a:p>
            <a:endParaRPr lang="en-IN"/>
          </a:p>
        </p:txBody>
      </p:sp>
      <p:pic>
        <p:nvPicPr>
          <p:cNvPr id="1026" name="Picture 2" descr="http://1.bp.blogspot.com/-MpP29PD14j0/VPRBOuMcetI/AAAAAAAAC50/smM20VJ1gZs/s1600/j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190624"/>
            <a:ext cx="8486775" cy="4829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1897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Enhancement</a:t>
            </a:r>
            <a:endParaRPr lang="en-IN" dirty="0"/>
          </a:p>
        </p:txBody>
      </p:sp>
      <p:sp>
        <p:nvSpPr>
          <p:cNvPr id="3" name="Content Placeholder 2"/>
          <p:cNvSpPr>
            <a:spLocks noGrp="1"/>
          </p:cNvSpPr>
          <p:nvPr>
            <p:ph sz="quarter" idx="10"/>
          </p:nvPr>
        </p:nvSpPr>
        <p:spPr>
          <a:xfrm>
            <a:off x="563272" y="990600"/>
            <a:ext cx="8116887" cy="5257800"/>
          </a:xfrm>
        </p:spPr>
        <p:txBody>
          <a:bodyPr/>
          <a:lstStyle/>
          <a:p>
            <a:pPr algn="just"/>
            <a:r>
              <a:rPr lang="en-IN" sz="2400" dirty="0"/>
              <a:t>The global Classes and Interfaces can be enhanced as follows: </a:t>
            </a:r>
          </a:p>
          <a:p>
            <a:pPr lvl="1" algn="just"/>
            <a:r>
              <a:rPr lang="en-IN" sz="2000" dirty="0"/>
              <a:t>Adding optional parameters to existing Methods </a:t>
            </a:r>
          </a:p>
          <a:p>
            <a:pPr lvl="1" algn="just"/>
            <a:r>
              <a:rPr lang="en-IN" sz="2000" dirty="0"/>
              <a:t>Adding new Methods to the global Class / Interface </a:t>
            </a:r>
          </a:p>
          <a:p>
            <a:pPr lvl="1" algn="just"/>
            <a:r>
              <a:rPr lang="en-IN" sz="2000" dirty="0"/>
              <a:t>Adding Pre-exit, Post-exit or Overwrite-exit to an existing Method </a:t>
            </a:r>
          </a:p>
          <a:p>
            <a:pPr algn="just"/>
            <a:r>
              <a:rPr lang="en-IN" sz="2400" dirty="0"/>
              <a:t>The Pre and Post exits get executed before and after invoking the respective method. These are achieved by an automatically generated local class. All methods are stored as part of this local class. </a:t>
            </a:r>
          </a:p>
          <a:p>
            <a:pPr algn="just"/>
            <a:r>
              <a:rPr lang="en-IN" sz="2400" dirty="0"/>
              <a:t>Choose menu option ‘Class -&gt; Enhance’ to add new methods or parameters. Choose menu option ‘Edit -&gt; Enhancement operations’ to add or delete the Pre/Post/Overwrite exit methods.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528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Kernal</a:t>
            </a:r>
            <a:r>
              <a:rPr lang="en-US" dirty="0"/>
              <a:t> – BADI Enhancement</a:t>
            </a:r>
            <a:endParaRPr lang="en-IN" dirty="0"/>
          </a:p>
        </p:txBody>
      </p:sp>
      <p:sp>
        <p:nvSpPr>
          <p:cNvPr id="3" name="Content Placeholder 2"/>
          <p:cNvSpPr>
            <a:spLocks noGrp="1"/>
          </p:cNvSpPr>
          <p:nvPr>
            <p:ph sz="quarter" idx="10"/>
          </p:nvPr>
        </p:nvSpPr>
        <p:spPr>
          <a:xfrm>
            <a:off x="563272" y="990600"/>
            <a:ext cx="8116887" cy="4876800"/>
          </a:xfrm>
        </p:spPr>
        <p:txBody>
          <a:bodyPr/>
          <a:lstStyle/>
          <a:p>
            <a:r>
              <a:rPr lang="en-IN" sz="2400" dirty="0"/>
              <a:t>The old classic-BADI’s are implemented purely at the ABAP Workbench level; that is, both the definition and implementation are realized as workbench repository objects (global classes and interfaces). The new Kernel-BADI takes it to the ABAP language level. Because of this, the new Kernel-BADI’s are much faster compared to the old classic-BADI’s. </a:t>
            </a:r>
          </a:p>
          <a:p>
            <a:r>
              <a:rPr lang="en-IN" sz="2400" dirty="0"/>
              <a:t>There are two new ABAP statements available now to support the Kernel-BADI’s, namely GET BADI and CALL BADI.</a:t>
            </a:r>
          </a:p>
          <a:p>
            <a:pPr marL="457200" lvl="1" indent="0">
              <a:buNone/>
            </a:pPr>
            <a:r>
              <a:rPr lang="en-IN" dirty="0"/>
              <a:t>Example: </a:t>
            </a:r>
          </a:p>
          <a:p>
            <a:pPr marL="457200" lvl="1" indent="0">
              <a:buNone/>
            </a:pPr>
            <a:r>
              <a:rPr lang="en-IN" dirty="0"/>
              <a:t>data </a:t>
            </a:r>
            <a:r>
              <a:rPr lang="en-IN" dirty="0" err="1"/>
              <a:t>bd_hdl</a:t>
            </a:r>
            <a:r>
              <a:rPr lang="en-IN" dirty="0"/>
              <a:t> type ref to </a:t>
            </a:r>
            <a:r>
              <a:rPr lang="en-IN" dirty="0" err="1"/>
              <a:t>badi_name</a:t>
            </a:r>
            <a:r>
              <a:rPr lang="en-IN" dirty="0"/>
              <a:t>. </a:t>
            </a:r>
          </a:p>
          <a:p>
            <a:pPr marL="457200" lvl="1" indent="0">
              <a:buNone/>
            </a:pPr>
            <a:r>
              <a:rPr lang="en-IN" b="1" dirty="0"/>
              <a:t>GET BADI </a:t>
            </a:r>
            <a:r>
              <a:rPr lang="en-IN" dirty="0" err="1"/>
              <a:t>bd_hdl</a:t>
            </a:r>
            <a:r>
              <a:rPr lang="en-IN" dirty="0"/>
              <a:t> filters filt_1 = ‘VALUE’. </a:t>
            </a:r>
          </a:p>
          <a:p>
            <a:pPr marL="457200" lvl="1" indent="0">
              <a:buNone/>
            </a:pPr>
            <a:r>
              <a:rPr lang="en-IN" b="1" dirty="0"/>
              <a:t>CALL BADI </a:t>
            </a:r>
            <a:r>
              <a:rPr lang="en-IN" dirty="0" err="1"/>
              <a:t>bd_hdl</a:t>
            </a:r>
            <a:r>
              <a:rPr lang="en-IN" dirty="0"/>
              <a:t>-&gt;method </a:t>
            </a:r>
          </a:p>
          <a:p>
            <a:pPr marL="457200" lvl="1" indent="0">
              <a:buNone/>
            </a:pPr>
            <a:r>
              <a:rPr lang="en-IN" dirty="0"/>
              <a:t>exporting param_1 = 10.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061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Kernal</a:t>
            </a:r>
            <a:r>
              <a:rPr lang="en-US" dirty="0"/>
              <a:t> – BADI Enhancement</a:t>
            </a:r>
            <a:endParaRPr lang="en-IN" dirty="0"/>
          </a:p>
        </p:txBody>
      </p:sp>
      <p:sp>
        <p:nvSpPr>
          <p:cNvPr id="3" name="Content Placeholder 2"/>
          <p:cNvSpPr>
            <a:spLocks noGrp="1"/>
          </p:cNvSpPr>
          <p:nvPr>
            <p:ph sz="quarter" idx="10"/>
          </p:nvPr>
        </p:nvSpPr>
        <p:spPr>
          <a:xfrm>
            <a:off x="304800" y="914400"/>
            <a:ext cx="8534400" cy="4876800"/>
          </a:xfrm>
        </p:spPr>
        <p:txBody>
          <a:bodyPr/>
          <a:lstStyle/>
          <a:p>
            <a:pPr algn="just"/>
            <a:r>
              <a:rPr lang="en-IN" sz="2400" dirty="0"/>
              <a:t>The old classic-BADI used to mix both implementation selection and method call in the same CALL METHOD statement. The implementations could only be chosen at run-time because of the above reason and due to the fact that the BADI handle could only be gotten from another method call by passing the BADI name. </a:t>
            </a:r>
          </a:p>
          <a:p>
            <a:pPr algn="just"/>
            <a:r>
              <a:rPr lang="en-IN" sz="2400" dirty="0"/>
              <a:t>In the new Kernel-BADI, the active BADI implementations are included into the load of BADI handle at compile time and the filter criterion are expanded as IF statements. </a:t>
            </a:r>
          </a:p>
          <a:p>
            <a:pPr algn="just"/>
            <a:r>
              <a:rPr lang="en-IN" sz="2400" dirty="0"/>
              <a:t>Some of the other new features of Kernel-BADI’s are, </a:t>
            </a:r>
          </a:p>
          <a:p>
            <a:pPr lvl="1" algn="just"/>
            <a:r>
              <a:rPr lang="en-IN" sz="2000" dirty="0"/>
              <a:t>Improved Filters with complex filter condition editor </a:t>
            </a:r>
          </a:p>
          <a:p>
            <a:pPr lvl="1" algn="just"/>
            <a:r>
              <a:rPr lang="en-IN" sz="2000" dirty="0" err="1"/>
              <a:t>Stateful</a:t>
            </a:r>
            <a:r>
              <a:rPr lang="en-IN" sz="2000" dirty="0"/>
              <a:t> BADI support and Context based lifetime control </a:t>
            </a:r>
          </a:p>
          <a:p>
            <a:pPr lvl="1" algn="just"/>
            <a:r>
              <a:rPr lang="en-IN" sz="2000" dirty="0"/>
              <a:t>Possibility to inherit the implementations </a:t>
            </a:r>
          </a:p>
          <a:p>
            <a:pPr lvl="1" algn="just"/>
            <a:r>
              <a:rPr lang="en-IN" sz="2000" dirty="0"/>
              <a:t>Switchable using Switch Framework </a:t>
            </a:r>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595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Exits</a:t>
            </a:r>
            <a:endParaRPr lang="en-IN" dirty="0"/>
          </a:p>
        </p:txBody>
      </p:sp>
      <p:sp>
        <p:nvSpPr>
          <p:cNvPr id="3" name="Content Placeholder 2"/>
          <p:cNvSpPr>
            <a:spLocks noGrp="1"/>
          </p:cNvSpPr>
          <p:nvPr>
            <p:ph sz="quarter" idx="10"/>
          </p:nvPr>
        </p:nvSpPr>
        <p:spPr>
          <a:xfrm>
            <a:off x="563272" y="990600"/>
            <a:ext cx="8116887" cy="457200"/>
          </a:xfrm>
        </p:spPr>
        <p:txBody>
          <a:bodyPr/>
          <a:lstStyle/>
          <a:p>
            <a:pPr algn="just"/>
            <a:r>
              <a:rPr lang="en-IN" sz="2400" dirty="0"/>
              <a:t>These are implemented in the form of subroutines and hence are also known as FORM EXITs. The user exits are generally collected in includes and attached to the standard program by the SAP.</a:t>
            </a:r>
          </a:p>
          <a:p>
            <a:pPr algn="just"/>
            <a:r>
              <a:rPr lang="en-IN" sz="2400" dirty="0"/>
              <a:t>User exits are a type of system enhancement that was originally developed for the R/3 SD (Sales and distribution) module. User-exits are empty subroutines that SAP Developers have provided for you. You can fill them with your own source code. </a:t>
            </a:r>
          </a:p>
          <a:p>
            <a:r>
              <a:rPr lang="en-IN" sz="2400" dirty="0"/>
              <a:t>Technically this is a modification. All User exits start with the word USEREXIT_...</a:t>
            </a:r>
            <a:br>
              <a:rPr lang="en-IN" sz="2400" dirty="0"/>
            </a:br>
            <a:r>
              <a:rPr lang="en-IN" sz="2400" dirty="0"/>
              <a:t>	</a:t>
            </a:r>
            <a:r>
              <a:rPr lang="en-IN" sz="2000" dirty="0"/>
              <a:t>FORM USEREXIT_XXXX....</a:t>
            </a:r>
            <a:br>
              <a:rPr lang="en-IN" sz="2000" dirty="0"/>
            </a:br>
            <a:r>
              <a:rPr lang="en-IN" sz="2000" dirty="0"/>
              <a:t>		INCLUDE ZZUSEREXIT.......</a:t>
            </a:r>
            <a:br>
              <a:rPr lang="en-IN" sz="2000" dirty="0"/>
            </a:br>
            <a:r>
              <a:rPr lang="en-IN" sz="2000" dirty="0"/>
              <a:t>	ENDFORM.   </a:t>
            </a:r>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5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Table</a:t>
            </a:r>
          </a:p>
        </p:txBody>
      </p:sp>
      <p:sp>
        <p:nvSpPr>
          <p:cNvPr id="3" name="Content Placeholder 2"/>
          <p:cNvSpPr>
            <a:spLocks noGrp="1"/>
          </p:cNvSpPr>
          <p:nvPr>
            <p:ph sz="quarter" idx="10"/>
          </p:nvPr>
        </p:nvSpPr>
        <p:spPr>
          <a:xfrm>
            <a:off x="563272" y="1600200"/>
            <a:ext cx="8116887" cy="2667000"/>
          </a:xfrm>
        </p:spPr>
        <p:txBody>
          <a:bodyPr/>
          <a:lstStyle/>
          <a:p>
            <a:pPr>
              <a:buClrTx/>
            </a:pPr>
            <a:r>
              <a:rPr lang="en-IN" sz="2000" dirty="0">
                <a:latin typeface="Arial" pitchFamily="34" charset="0"/>
                <a:cs typeface="Arial" pitchFamily="34" charset="0"/>
              </a:rPr>
              <a:t>Transparent Table</a:t>
            </a:r>
          </a:p>
          <a:p>
            <a:pPr>
              <a:buClrTx/>
            </a:pPr>
            <a:endParaRPr lang="en-IN" sz="2000" dirty="0">
              <a:latin typeface="Arial" pitchFamily="34" charset="0"/>
              <a:cs typeface="Arial" pitchFamily="34" charset="0"/>
            </a:endParaRPr>
          </a:p>
          <a:p>
            <a:pPr>
              <a:buClrTx/>
            </a:pPr>
            <a:r>
              <a:rPr lang="en-IN" sz="2000" dirty="0">
                <a:latin typeface="Arial" pitchFamily="34" charset="0"/>
                <a:cs typeface="Arial" pitchFamily="34" charset="0"/>
              </a:rPr>
              <a:t>Cluster Table</a:t>
            </a:r>
          </a:p>
          <a:p>
            <a:pPr>
              <a:buClrTx/>
            </a:pPr>
            <a:endParaRPr lang="en-IN" sz="2000" dirty="0">
              <a:latin typeface="Arial" pitchFamily="34" charset="0"/>
              <a:cs typeface="Arial" pitchFamily="34" charset="0"/>
            </a:endParaRPr>
          </a:p>
          <a:p>
            <a:pPr>
              <a:buClrTx/>
            </a:pPr>
            <a:r>
              <a:rPr lang="en-IN" sz="2000" dirty="0">
                <a:latin typeface="Arial" pitchFamily="34" charset="0"/>
                <a:cs typeface="Arial" pitchFamily="34" charset="0"/>
              </a:rPr>
              <a:t>Pool Table</a:t>
            </a:r>
          </a:p>
          <a:p>
            <a:endParaRPr lang="en-IN" sz="2000" dirty="0">
              <a:latin typeface="Arial" pitchFamily="34" charset="0"/>
              <a:cs typeface="Arial" pitchFamily="34" charset="0"/>
            </a:endParaRPr>
          </a:p>
          <a:p>
            <a:pPr marL="914400" lvl="2" indent="0">
              <a:buNone/>
            </a:pPr>
            <a:endParaRPr lang="en-IN" dirty="0">
              <a:latin typeface="Arial" pitchFamily="34" charset="0"/>
              <a:cs typeface="Arial" pitchFamily="34" charset="0"/>
            </a:endParaRPr>
          </a:p>
          <a:p>
            <a:pPr lvl="1"/>
            <a:endParaRPr lang="en-IN" dirty="0">
              <a:latin typeface="Arial" pitchFamily="34" charset="0"/>
              <a:cs typeface="Arial" pitchFamily="34" charset="0"/>
            </a:endParaRP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91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Exit</a:t>
            </a:r>
            <a:endParaRPr lang="en-IN" dirty="0"/>
          </a:p>
        </p:txBody>
      </p:sp>
      <p:sp>
        <p:nvSpPr>
          <p:cNvPr id="3" name="Content Placeholder 2"/>
          <p:cNvSpPr>
            <a:spLocks noGrp="1"/>
          </p:cNvSpPr>
          <p:nvPr>
            <p:ph sz="quarter" idx="10"/>
          </p:nvPr>
        </p:nvSpPr>
        <p:spPr>
          <a:xfrm>
            <a:off x="563272" y="1143000"/>
            <a:ext cx="8116887" cy="457200"/>
          </a:xfrm>
        </p:spPr>
        <p:txBody>
          <a:bodyPr/>
          <a:lstStyle/>
          <a:p>
            <a:pPr marL="0" indent="0">
              <a:buNone/>
            </a:pPr>
            <a:r>
              <a:rPr lang="en-IN" sz="2000" dirty="0"/>
              <a:t>SAP creates customer exits for specific programs, screens, and menus within standard applications. These exits do not contain any functionality. Instead, the customer exits act as hooks. You can hang your own add-on functionality onto these hooks.</a:t>
            </a:r>
            <a:br>
              <a:rPr lang="en-IN" sz="2000" dirty="0"/>
            </a:br>
            <a:r>
              <a:rPr lang="en-IN" sz="2000" dirty="0"/>
              <a:t>Customer exits are nothing but a include in customer name space will be provided in the function module which starts with CALL CUSTOMER. You can fill them with your own source code. Technically this is an enhancement. User exits generally refer to SD module while customer exits refer to all modules like MM, SD, PP, FICO etc.</a:t>
            </a:r>
          </a:p>
          <a:p>
            <a:pPr lvl="1"/>
            <a:r>
              <a:rPr lang="en-IN" sz="1800" dirty="0"/>
              <a:t>Advantage: </a:t>
            </a:r>
            <a:br>
              <a:rPr lang="en-IN" sz="1800" dirty="0"/>
            </a:br>
            <a:r>
              <a:rPr lang="en-IN" sz="1800" dirty="0"/>
              <a:t>- They do not affect standard SAP source code</a:t>
            </a:r>
            <a:br>
              <a:rPr lang="en-IN" sz="1800" dirty="0"/>
            </a:br>
            <a:r>
              <a:rPr lang="en-IN" sz="1800" dirty="0"/>
              <a:t>- They do not affect software updates</a:t>
            </a:r>
          </a:p>
          <a:p>
            <a:pPr lvl="1"/>
            <a:r>
              <a:rPr lang="en-IN" sz="1800" dirty="0"/>
              <a:t>Disadvantage:</a:t>
            </a:r>
            <a:br>
              <a:rPr lang="en-IN" sz="1800" dirty="0"/>
            </a:br>
            <a:r>
              <a:rPr lang="en-IN" sz="1800" dirty="0"/>
              <a:t>- Customer exits are not available for all programs and screens found in the SAP System. You can only use customer exits if they already exist in the SAP System.</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540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Customer Exit</a:t>
            </a:r>
            <a:endParaRPr lang="en-IN" dirty="0"/>
          </a:p>
        </p:txBody>
      </p:sp>
      <p:sp>
        <p:nvSpPr>
          <p:cNvPr id="3" name="Content Placeholder 2"/>
          <p:cNvSpPr>
            <a:spLocks noGrp="1"/>
          </p:cNvSpPr>
          <p:nvPr>
            <p:ph sz="quarter" idx="10"/>
          </p:nvPr>
        </p:nvSpPr>
        <p:spPr>
          <a:xfrm>
            <a:off x="563272" y="1143000"/>
            <a:ext cx="8116887" cy="5105400"/>
          </a:xfrm>
        </p:spPr>
        <p:txBody>
          <a:bodyPr/>
          <a:lstStyle/>
          <a:p>
            <a:pPr algn="just">
              <a:buFont typeface="+mj-lt"/>
              <a:buAutoNum type="arabicPeriod"/>
            </a:pPr>
            <a:r>
              <a:rPr lang="en-US" sz="2400" dirty="0"/>
              <a:t>Function Module </a:t>
            </a:r>
            <a:r>
              <a:rPr lang="en-US" sz="2400" dirty="0" err="1"/>
              <a:t>exi</a:t>
            </a:r>
            <a:r>
              <a:rPr lang="en-IN" sz="2400" dirty="0"/>
              <a:t>t</a:t>
            </a:r>
            <a:endParaRPr lang="en-IN" sz="2000" dirty="0"/>
          </a:p>
          <a:p>
            <a:pPr marL="457200" lvl="1" indent="0" algn="just">
              <a:buNone/>
            </a:pPr>
            <a:r>
              <a:rPr lang="en-IN" sz="2000" dirty="0"/>
              <a:t>The exit is implemented as a call to a function module. The code for the function module is written by the developer. You are not writing the code directly in the function module, but in the include that is implemented in the function module.</a:t>
            </a:r>
            <a:endParaRPr lang="en-IN" sz="1800" dirty="0"/>
          </a:p>
          <a:p>
            <a:pPr algn="just">
              <a:buFont typeface="+mj-lt"/>
              <a:buAutoNum type="arabicPeriod"/>
            </a:pPr>
            <a:r>
              <a:rPr lang="en-US" sz="2400" dirty="0"/>
              <a:t>Screen exits</a:t>
            </a:r>
          </a:p>
          <a:p>
            <a:pPr marL="457200" lvl="1" indent="0" algn="just">
              <a:buNone/>
            </a:pPr>
            <a:r>
              <a:rPr lang="en-IN" sz="2000" dirty="0"/>
              <a:t>Allow customer to add fields to a screen via a sub screen in an SAP program. The sub screen is called within the standard screen's flow logic.</a:t>
            </a:r>
            <a:endParaRPr lang="en-US" sz="2000" dirty="0"/>
          </a:p>
          <a:p>
            <a:pPr algn="just">
              <a:buFont typeface="+mj-lt"/>
              <a:buAutoNum type="arabicPeriod"/>
            </a:pPr>
            <a:r>
              <a:rPr lang="en-US" sz="2400" dirty="0"/>
              <a:t>Menu Exit</a:t>
            </a:r>
            <a:endParaRPr lang="en-US" sz="2000" dirty="0"/>
          </a:p>
          <a:p>
            <a:pPr marL="457200" lvl="1" indent="0" algn="just">
              <a:buNone/>
            </a:pPr>
            <a:r>
              <a:rPr lang="en-IN" sz="2000" dirty="0"/>
              <a:t>Menu exits allow you to add your own functionality to menus. Menu exits are implemented by SAP and are reserved menu entries in the GUI interface. The developer can add his/her own text and logic for the menu.</a:t>
            </a:r>
            <a:br>
              <a:rPr lang="en-IN" sz="2000" dirty="0"/>
            </a:br>
            <a:r>
              <a:rPr lang="en-IN" sz="2000" dirty="0"/>
              <a:t>Function codes for menu exits all start with "+".</a:t>
            </a:r>
            <a:endParaRPr lang="en-US" sz="18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855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3352800"/>
            <a:ext cx="6553200" cy="2084040"/>
          </a:xfrm>
        </p:spPr>
        <p:txBody>
          <a:bodyPr/>
          <a:lstStyle/>
          <a:p>
            <a:pPr algn="ctr"/>
            <a:r>
              <a:rPr lang="en-IN" sz="2400" dirty="0"/>
              <a:t/>
            </a:r>
            <a:br>
              <a:rPr lang="en-IN" sz="2400" dirty="0"/>
            </a:br>
            <a:r>
              <a:rPr lang="en-IN" sz="2400" dirty="0"/>
              <a:t>ABAP Training</a:t>
            </a:r>
            <a:br>
              <a:rPr lang="en-IN" sz="2400" dirty="0"/>
            </a:br>
            <a:r>
              <a:rPr lang="en-IN" sz="2400" dirty="0"/>
              <a:t/>
            </a:r>
            <a:br>
              <a:rPr lang="en-IN" sz="2400" dirty="0"/>
            </a:br>
            <a:r>
              <a:rPr lang="en-IN" sz="1600" dirty="0">
                <a:solidFill>
                  <a:schemeClr val="bg2">
                    <a:lumMod val="75000"/>
                  </a:schemeClr>
                </a:solidFill>
              </a:rPr>
              <a:t>Day 5</a:t>
            </a:r>
            <a:r>
              <a:rPr lang="en-IN" sz="2400" dirty="0">
                <a:solidFill>
                  <a:schemeClr val="bg2">
                    <a:lumMod val="75000"/>
                  </a:schemeClr>
                </a:solidFill>
              </a:rPr>
              <a:t/>
            </a:r>
            <a:br>
              <a:rPr lang="en-IN" sz="2400" dirty="0">
                <a:solidFill>
                  <a:schemeClr val="bg2">
                    <a:lumMod val="75000"/>
                  </a:schemeClr>
                </a:solidFill>
              </a:rPr>
            </a:br>
            <a:r>
              <a:rPr lang="en-IN" sz="2400" dirty="0">
                <a:solidFill>
                  <a:schemeClr val="bg2">
                    <a:lumMod val="75000"/>
                  </a:schemeClr>
                </a:solidFill>
              </a:rPr>
              <a:t/>
            </a:r>
            <a:br>
              <a:rPr lang="en-IN" sz="2400" dirty="0">
                <a:solidFill>
                  <a:schemeClr val="bg2">
                    <a:lumMod val="75000"/>
                  </a:schemeClr>
                </a:solidFill>
              </a:rPr>
            </a:br>
            <a:endParaRPr lang="en-US" sz="2400" dirty="0">
              <a:solidFill>
                <a:schemeClr val="bg2">
                  <a:lumMod val="75000"/>
                </a:schemeClr>
              </a:solidFill>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29200"/>
            <a:ext cx="152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764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458199" cy="533400"/>
          </a:xfrm>
        </p:spPr>
        <p:txBody>
          <a:bodyPr/>
          <a:lstStyle/>
          <a:p>
            <a:r>
              <a:rPr lang="en-US" dirty="0"/>
              <a:t>Agenda</a:t>
            </a:r>
          </a:p>
        </p:txBody>
      </p:sp>
      <p:sp>
        <p:nvSpPr>
          <p:cNvPr id="5" name="TextBox 4"/>
          <p:cNvSpPr txBox="1"/>
          <p:nvPr/>
        </p:nvSpPr>
        <p:spPr>
          <a:xfrm>
            <a:off x="418531" y="816591"/>
            <a:ext cx="7772400" cy="4708981"/>
          </a:xfrm>
          <a:prstGeom prst="rect">
            <a:avLst/>
          </a:prstGeom>
          <a:noFill/>
        </p:spPr>
        <p:txBody>
          <a:bodyPr wrap="square" rtlCol="0">
            <a:spAutoFit/>
          </a:bodyPr>
          <a:lstStyle/>
          <a:p>
            <a:pPr marL="342900" indent="-228600">
              <a:lnSpc>
                <a:spcPct val="125000"/>
              </a:lnSpc>
              <a:spcBef>
                <a:spcPct val="50000"/>
              </a:spcBef>
              <a:buFontTx/>
              <a:buChar char="•"/>
            </a:pPr>
            <a:r>
              <a:rPr lang="en-US" sz="1600" b="1" dirty="0"/>
              <a:t>Forms</a:t>
            </a:r>
          </a:p>
          <a:p>
            <a:pPr marL="800100" lvl="1" indent="-228600">
              <a:lnSpc>
                <a:spcPct val="125000"/>
              </a:lnSpc>
              <a:spcBef>
                <a:spcPct val="50000"/>
              </a:spcBef>
              <a:buFontTx/>
              <a:buChar char="•"/>
            </a:pPr>
            <a:r>
              <a:rPr lang="en-US" sz="1600" b="1" dirty="0"/>
              <a:t>Smartforms</a:t>
            </a:r>
          </a:p>
          <a:p>
            <a:pPr marL="800100" lvl="1" indent="-228600">
              <a:lnSpc>
                <a:spcPct val="125000"/>
              </a:lnSpc>
              <a:spcBef>
                <a:spcPct val="50000"/>
              </a:spcBef>
              <a:buFontTx/>
              <a:buChar char="•"/>
            </a:pPr>
            <a:r>
              <a:rPr lang="en-US" sz="1600" b="1" dirty="0"/>
              <a:t>Scripts</a:t>
            </a:r>
          </a:p>
          <a:p>
            <a:pPr marL="342900" indent="-228600">
              <a:lnSpc>
                <a:spcPct val="125000"/>
              </a:lnSpc>
              <a:spcBef>
                <a:spcPct val="50000"/>
              </a:spcBef>
              <a:buFontTx/>
              <a:buChar char="•"/>
            </a:pPr>
            <a:r>
              <a:rPr lang="en-US" sz="1600" b="1" dirty="0"/>
              <a:t>Performance Tuning</a:t>
            </a:r>
          </a:p>
          <a:p>
            <a:pPr marL="800100" lvl="1" indent="-228600">
              <a:lnSpc>
                <a:spcPct val="125000"/>
              </a:lnSpc>
              <a:spcBef>
                <a:spcPct val="50000"/>
              </a:spcBef>
              <a:buFontTx/>
              <a:buChar char="•"/>
            </a:pPr>
            <a:r>
              <a:rPr lang="en-US" sz="1600" b="1" dirty="0"/>
              <a:t>Break Points</a:t>
            </a:r>
          </a:p>
          <a:p>
            <a:pPr marL="800100" lvl="1" indent="-228600">
              <a:lnSpc>
                <a:spcPct val="125000"/>
              </a:lnSpc>
              <a:spcBef>
                <a:spcPct val="50000"/>
              </a:spcBef>
              <a:buFontTx/>
              <a:buChar char="•"/>
            </a:pPr>
            <a:r>
              <a:rPr lang="en-US" sz="1600" b="1" dirty="0"/>
              <a:t>Runtime Analysis</a:t>
            </a:r>
          </a:p>
          <a:p>
            <a:pPr marL="800100" lvl="1" indent="-228600">
              <a:lnSpc>
                <a:spcPct val="125000"/>
              </a:lnSpc>
              <a:spcBef>
                <a:spcPct val="50000"/>
              </a:spcBef>
              <a:buFontTx/>
              <a:buChar char="•"/>
            </a:pPr>
            <a:r>
              <a:rPr lang="en-US" sz="1600" b="1" dirty="0"/>
              <a:t>SQL Trace</a:t>
            </a:r>
          </a:p>
          <a:p>
            <a:pPr marL="800100" lvl="1" indent="-228600">
              <a:lnSpc>
                <a:spcPct val="125000"/>
              </a:lnSpc>
              <a:spcBef>
                <a:spcPct val="50000"/>
              </a:spcBef>
              <a:buFontTx/>
              <a:buChar char="•"/>
            </a:pPr>
            <a:r>
              <a:rPr lang="en-US" sz="1600" b="1" dirty="0"/>
              <a:t>Debugging</a:t>
            </a:r>
          </a:p>
          <a:p>
            <a:pPr marL="800100" lvl="1" indent="-228600">
              <a:lnSpc>
                <a:spcPct val="125000"/>
              </a:lnSpc>
              <a:spcBef>
                <a:spcPct val="50000"/>
              </a:spcBef>
              <a:buFontTx/>
              <a:buChar char="•"/>
            </a:pPr>
            <a:r>
              <a:rPr lang="en-US" sz="1600" b="1" dirty="0"/>
              <a:t>Function Module</a:t>
            </a:r>
          </a:p>
          <a:p>
            <a:pPr marL="800100" lvl="1" indent="-228600">
              <a:lnSpc>
                <a:spcPct val="125000"/>
              </a:lnSpc>
              <a:spcBef>
                <a:spcPct val="50000"/>
              </a:spcBef>
              <a:buFontTx/>
              <a:buChar char="•"/>
            </a:pPr>
            <a:r>
              <a:rPr lang="en-US" sz="1600" b="1" dirty="0" err="1"/>
              <a:t>Subroutime</a:t>
            </a:r>
            <a:endParaRPr lang="en-US" sz="1600" b="1" dirty="0"/>
          </a:p>
          <a:p>
            <a:pPr marL="800100" lvl="1" indent="-228600">
              <a:lnSpc>
                <a:spcPct val="125000"/>
              </a:lnSpc>
              <a:spcBef>
                <a:spcPct val="50000"/>
              </a:spcBef>
              <a:buFontTx/>
              <a:buChar char="•"/>
            </a:pPr>
            <a:endParaRPr lang="en-US" sz="1600" b="1"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367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SAP Forms : Overview</a:t>
            </a:r>
          </a:p>
        </p:txBody>
      </p:sp>
      <p:sp>
        <p:nvSpPr>
          <p:cNvPr id="4" name="Content Placeholder 2"/>
          <p:cNvSpPr>
            <a:spLocks noGrp="1"/>
          </p:cNvSpPr>
          <p:nvPr>
            <p:ph sz="quarter" idx="10"/>
          </p:nvPr>
        </p:nvSpPr>
        <p:spPr>
          <a:xfrm>
            <a:off x="563272" y="1371600"/>
            <a:ext cx="8116887" cy="4495800"/>
          </a:xfrm>
        </p:spPr>
        <p:txBody>
          <a:bodyPr/>
          <a:lstStyle/>
          <a:p>
            <a:pPr algn="just"/>
            <a:r>
              <a:rPr lang="en-IN" sz="2400" dirty="0"/>
              <a:t>SAP first form technology was the </a:t>
            </a:r>
            <a:r>
              <a:rPr lang="en-IN" sz="2400" b="1" dirty="0" err="1"/>
              <a:t>SAPscript</a:t>
            </a:r>
            <a:r>
              <a:rPr lang="en-IN" sz="2400" dirty="0"/>
              <a:t> technology. </a:t>
            </a:r>
          </a:p>
          <a:p>
            <a:pPr algn="just"/>
            <a:r>
              <a:rPr lang="en-IN" sz="2400" dirty="0"/>
              <a:t>In release 4.6, SAP introduced </a:t>
            </a:r>
            <a:r>
              <a:rPr lang="en-IN" sz="2400" b="1" dirty="0"/>
              <a:t>Smart Forms</a:t>
            </a:r>
            <a:r>
              <a:rPr lang="en-IN" sz="2400" dirty="0"/>
              <a:t>, which eased the creation of form output by allowing modelling of logic and output using graphical tools. </a:t>
            </a:r>
          </a:p>
          <a:p>
            <a:pPr algn="just"/>
            <a:r>
              <a:rPr lang="en-IN" sz="2400" dirty="0"/>
              <a:t>In release 6.40, SAP introduced </a:t>
            </a:r>
            <a:r>
              <a:rPr lang="en-IN" sz="2400" b="1" dirty="0"/>
              <a:t>Adobe forms</a:t>
            </a:r>
            <a:r>
              <a:rPr lang="en-IN" sz="2400" dirty="0"/>
              <a:t>, where the graphical editor was much more easy-to-use and had many more functionalities, and output was rendered exactly the same as what was designed in the editor (PDF).</a:t>
            </a:r>
            <a:endParaRPr lang="en-US" altLang="en-US" dirty="0"/>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7239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SAPscript</a:t>
            </a:r>
            <a:endParaRPr lang="en-IN" dirty="0"/>
          </a:p>
        </p:txBody>
      </p:sp>
      <p:sp>
        <p:nvSpPr>
          <p:cNvPr id="3" name="Content Placeholder 2"/>
          <p:cNvSpPr>
            <a:spLocks noGrp="1"/>
          </p:cNvSpPr>
          <p:nvPr>
            <p:ph sz="quarter" idx="10"/>
          </p:nvPr>
        </p:nvSpPr>
        <p:spPr>
          <a:xfrm>
            <a:off x="563272" y="1219200"/>
            <a:ext cx="8116887" cy="4724400"/>
          </a:xfrm>
        </p:spPr>
        <p:txBody>
          <a:bodyPr/>
          <a:lstStyle/>
          <a:p>
            <a:pPr algn="just"/>
            <a:r>
              <a:rPr lang="en-US" altLang="en-US" sz="2400" dirty="0">
                <a:latin typeface="Helvetica CE"/>
                <a:cs typeface="Times New Roman" pitchFamily="18" charset="0"/>
              </a:rPr>
              <a:t>SAP Script is the SAP System's own text-processing system.</a:t>
            </a:r>
          </a:p>
          <a:p>
            <a:pPr algn="just"/>
            <a:r>
              <a:rPr lang="en-US" altLang="en-US" sz="2400" dirty="0">
                <a:latin typeface="Helvetica CE"/>
                <a:cs typeface="Times New Roman" pitchFamily="18" charset="0"/>
              </a:rPr>
              <a:t>SAP Script is integrated text management system of the SAP R/3 system.</a:t>
            </a:r>
            <a:endParaRPr lang="en-US" altLang="en-US" sz="2400" dirty="0">
              <a:latin typeface="Helvetica CE"/>
            </a:endParaRPr>
          </a:p>
          <a:p>
            <a:pPr algn="just"/>
            <a:r>
              <a:rPr lang="en-US" altLang="en-US" sz="2400" dirty="0">
                <a:latin typeface="Helvetica CE"/>
                <a:cs typeface="Times New Roman" pitchFamily="18" charset="0"/>
              </a:rPr>
              <a:t>The </a:t>
            </a:r>
            <a:r>
              <a:rPr lang="en-US" altLang="en-US" sz="2400" dirty="0" err="1">
                <a:latin typeface="Helvetica CE"/>
                <a:cs typeface="Times New Roman" pitchFamily="18" charset="0"/>
              </a:rPr>
              <a:t>TCode</a:t>
            </a:r>
            <a:r>
              <a:rPr lang="en-US" altLang="en-US" sz="2400" dirty="0">
                <a:latin typeface="Helvetica CE"/>
                <a:cs typeface="Times New Roman" pitchFamily="18" charset="0"/>
              </a:rPr>
              <a:t> (Transaction Code) is SE71.</a:t>
            </a:r>
          </a:p>
          <a:p>
            <a:pPr algn="just"/>
            <a:r>
              <a:rPr lang="en-US" altLang="en-US" sz="2400" dirty="0">
                <a:latin typeface="Helvetica CE"/>
              </a:rPr>
              <a:t>It is used to print preformatted text in preformatted forms.</a:t>
            </a:r>
          </a:p>
          <a:p>
            <a:pPr algn="just"/>
            <a:r>
              <a:rPr lang="en-US" altLang="en-US" sz="2400" dirty="0">
                <a:latin typeface="Helvetica CE"/>
              </a:rPr>
              <a:t>Unlike reports , the text can be  aligned, different fonts can be used. Company Logo can be printed.</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942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t>
            </a:r>
            <a:r>
              <a:rPr lang="en-US" dirty="0" err="1"/>
              <a:t>SAPscript</a:t>
            </a:r>
            <a:r>
              <a:rPr lang="en-US" dirty="0"/>
              <a:t> Layout</a:t>
            </a:r>
            <a:endParaRPr lang="en-IN" dirty="0"/>
          </a:p>
        </p:txBody>
      </p:sp>
      <p:sp>
        <p:nvSpPr>
          <p:cNvPr id="3" name="Content Placeholder 2"/>
          <p:cNvSpPr>
            <a:spLocks noGrp="1"/>
          </p:cNvSpPr>
          <p:nvPr>
            <p:ph sz="quarter" idx="10"/>
          </p:nvPr>
        </p:nvSpPr>
        <p:spPr>
          <a:xfrm>
            <a:off x="563272" y="1295400"/>
            <a:ext cx="8116887" cy="4876800"/>
          </a:xfrm>
        </p:spPr>
        <p:txBody>
          <a:bodyPr/>
          <a:lstStyle/>
          <a:p>
            <a:pPr algn="just"/>
            <a:r>
              <a:rPr lang="en-US" sz="2400" dirty="0"/>
              <a:t>Header</a:t>
            </a:r>
          </a:p>
          <a:p>
            <a:pPr lvl="1" algn="just"/>
            <a:r>
              <a:rPr lang="en-US" altLang="en-US" sz="2000" dirty="0">
                <a:latin typeface="Antique Olive" pitchFamily="34" charset="0"/>
                <a:cs typeface="Times New Roman" pitchFamily="18" charset="0"/>
              </a:rPr>
              <a:t>This part of the layout set consists of both administrative data and basic (default) settings for the various other components of the layout set like First page, Default paragraph for Layout set etc.,</a:t>
            </a:r>
            <a:endParaRPr lang="en-US" sz="2000" dirty="0"/>
          </a:p>
          <a:p>
            <a:pPr algn="just"/>
            <a:r>
              <a:rPr lang="en-US" sz="2400" dirty="0"/>
              <a:t>Pages</a:t>
            </a:r>
          </a:p>
          <a:p>
            <a:pPr lvl="1" algn="just"/>
            <a:r>
              <a:rPr lang="en-US" altLang="en-US" sz="2000" dirty="0">
                <a:latin typeface="Antique Olive" pitchFamily="34" charset="0"/>
                <a:cs typeface="Times New Roman" pitchFamily="18" charset="0"/>
              </a:rPr>
              <a:t>At least one logical page must be defined for every layout set. (Otherwise it is not possible to format the texts ) A page is defined by assigning a name and specifying attributes.</a:t>
            </a:r>
            <a:r>
              <a:rPr lang="en-US" altLang="en-US" sz="2000" dirty="0">
                <a:latin typeface="Antique Olive" pitchFamily="34" charset="0"/>
              </a:rPr>
              <a:t> </a:t>
            </a:r>
            <a:endParaRPr lang="en-US" sz="2000" dirty="0"/>
          </a:p>
          <a:p>
            <a:pPr algn="just"/>
            <a:r>
              <a:rPr lang="en-US" sz="2400" dirty="0"/>
              <a:t>Windows</a:t>
            </a:r>
          </a:p>
          <a:p>
            <a:pPr lvl="1" algn="just"/>
            <a:r>
              <a:rPr lang="en-US" altLang="en-US" sz="2000" dirty="0">
                <a:latin typeface="Antique Olive" pitchFamily="34" charset="0"/>
                <a:cs typeface="Times New Roman" pitchFamily="18" charset="0"/>
              </a:rPr>
              <a:t>At least one logical window must be defined for every page. (Otherwise it is not possible to format the texts) Window definition involves a list of window names and corresponding window types. A MAIN window is displayed automatically.</a:t>
            </a:r>
            <a:r>
              <a:rPr lang="en-US" altLang="en-US" sz="2000" dirty="0">
                <a:latin typeface="Antique Olive" pitchFamily="34" charset="0"/>
              </a:rPr>
              <a:t>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562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t>
            </a:r>
            <a:r>
              <a:rPr lang="en-US" dirty="0" err="1"/>
              <a:t>SAPscript</a:t>
            </a:r>
            <a:r>
              <a:rPr lang="en-US" dirty="0"/>
              <a:t> Layout</a:t>
            </a:r>
            <a:endParaRPr lang="en-IN" dirty="0"/>
          </a:p>
        </p:txBody>
      </p:sp>
      <p:sp>
        <p:nvSpPr>
          <p:cNvPr id="3" name="Content Placeholder 2"/>
          <p:cNvSpPr>
            <a:spLocks noGrp="1"/>
          </p:cNvSpPr>
          <p:nvPr>
            <p:ph sz="quarter" idx="10"/>
          </p:nvPr>
        </p:nvSpPr>
        <p:spPr>
          <a:xfrm>
            <a:off x="563272" y="1295400"/>
            <a:ext cx="8116887" cy="4876800"/>
          </a:xfrm>
        </p:spPr>
        <p:txBody>
          <a:bodyPr/>
          <a:lstStyle/>
          <a:p>
            <a:pPr algn="just"/>
            <a:r>
              <a:rPr lang="en-US" sz="2400" dirty="0"/>
              <a:t>Page Windows</a:t>
            </a:r>
          </a:p>
          <a:p>
            <a:pPr lvl="1" algn="just"/>
            <a:r>
              <a:rPr lang="en-US" altLang="en-US" sz="2000" dirty="0">
                <a:latin typeface="Helvetica CE"/>
                <a:cs typeface="Times New Roman" pitchFamily="18" charset="0"/>
              </a:rPr>
              <a:t>A page window is defined by allocating a logical window to a logical page and specifying the position and size of the window. </a:t>
            </a:r>
            <a:endParaRPr lang="en-US" sz="2000" dirty="0">
              <a:latin typeface="Helvetica CE"/>
            </a:endParaRPr>
          </a:p>
          <a:p>
            <a:pPr algn="just"/>
            <a:r>
              <a:rPr lang="en-US" sz="2400" dirty="0"/>
              <a:t>Paragraph Formats</a:t>
            </a:r>
          </a:p>
          <a:p>
            <a:pPr lvl="1" algn="just"/>
            <a:r>
              <a:rPr lang="en-US" altLang="en-US" sz="2000" dirty="0">
                <a:latin typeface="Helvetica CE"/>
                <a:cs typeface="Times New Roman" pitchFamily="18" charset="0"/>
              </a:rPr>
              <a:t>A paragraph contains all the information needed to format a    paragraph of text and font. Tabs are important for paragraphs. Specifying the list of tabs is the way to create columns for outputting line items of a document.</a:t>
            </a:r>
            <a:endParaRPr lang="en-US" sz="2200" dirty="0"/>
          </a:p>
          <a:p>
            <a:pPr algn="just"/>
            <a:r>
              <a:rPr lang="en-US" sz="2400" dirty="0"/>
              <a:t>Character Formats</a:t>
            </a:r>
          </a:p>
          <a:p>
            <a:pPr lvl="1" algn="just"/>
            <a:r>
              <a:rPr lang="en-US" altLang="en-US" sz="2000" dirty="0">
                <a:latin typeface="Helvetica CE"/>
                <a:cs typeface="Times New Roman" pitchFamily="18" charset="0"/>
              </a:rPr>
              <a:t>This is used to override paragraph settings for specific words in a Paragraph. </a:t>
            </a:r>
            <a:endParaRPr lang="en-US" sz="2000" dirty="0">
              <a:latin typeface="Helvetica CE"/>
            </a:endParaRP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429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Layout Set – Step 1</a:t>
            </a:r>
            <a:endParaRPr lang="en-IN" dirty="0"/>
          </a:p>
        </p:txBody>
      </p:sp>
      <p:sp>
        <p:nvSpPr>
          <p:cNvPr id="3" name="Content Placeholder 2"/>
          <p:cNvSpPr>
            <a:spLocks noGrp="1"/>
          </p:cNvSpPr>
          <p:nvPr>
            <p:ph sz="quarter" idx="10"/>
          </p:nvPr>
        </p:nvSpPr>
        <p:spPr>
          <a:xfrm>
            <a:off x="533400" y="1219200"/>
            <a:ext cx="8116887" cy="1143000"/>
          </a:xfrm>
        </p:spPr>
        <p:txBody>
          <a:bodyPr/>
          <a:lstStyle/>
          <a:p>
            <a:pPr algn="just"/>
            <a:r>
              <a:rPr lang="en-US" altLang="en-US" sz="2400" dirty="0">
                <a:latin typeface="Helvetica CE"/>
                <a:cs typeface="Times New Roman" pitchFamily="18" charset="0"/>
              </a:rPr>
              <a:t>Go to SE71.</a:t>
            </a:r>
            <a:r>
              <a:rPr lang="en-US" altLang="en-US" sz="2400" dirty="0">
                <a:latin typeface="Helvetica CE"/>
              </a:rPr>
              <a:t> This takes you to the Form .Enter name for the Layout / Form in the text box </a:t>
            </a:r>
            <a:r>
              <a:rPr lang="en-US" altLang="en-US" sz="2400" dirty="0" err="1">
                <a:latin typeface="Helvetica CE"/>
              </a:rPr>
              <a:t>given.The</a:t>
            </a:r>
            <a:r>
              <a:rPr lang="en-US" altLang="en-US" sz="2400" dirty="0">
                <a:latin typeface="Helvetica CE"/>
              </a:rPr>
              <a:t> screen as shown below.</a:t>
            </a:r>
          </a:p>
          <a:p>
            <a:pPr algn="just"/>
            <a:endParaRPr lang="en-IN"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362200"/>
            <a:ext cx="7086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253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2</a:t>
            </a:r>
            <a:endParaRPr lang="en-IN" dirty="0"/>
          </a:p>
        </p:txBody>
      </p:sp>
      <p:sp>
        <p:nvSpPr>
          <p:cNvPr id="3" name="Content Placeholder 2"/>
          <p:cNvSpPr>
            <a:spLocks noGrp="1"/>
          </p:cNvSpPr>
          <p:nvPr>
            <p:ph sz="quarter" idx="10"/>
          </p:nvPr>
        </p:nvSpPr>
        <p:spPr>
          <a:xfrm>
            <a:off x="533400" y="1219200"/>
            <a:ext cx="8116887" cy="1143000"/>
          </a:xfrm>
        </p:spPr>
        <p:txBody>
          <a:bodyPr/>
          <a:lstStyle/>
          <a:p>
            <a:pPr algn="just"/>
            <a:r>
              <a:rPr lang="en-US" altLang="en-US" sz="2400" dirty="0">
                <a:latin typeface="Helvetica CE"/>
                <a:cs typeface="Times New Roman" pitchFamily="18" charset="0"/>
              </a:rPr>
              <a:t>Enter the description for the layout set.</a:t>
            </a:r>
            <a:endParaRPr lang="en-US" altLang="en-US" sz="2400" dirty="0">
              <a:latin typeface="Helvetica CE"/>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11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Transparent Table</a:t>
            </a:r>
          </a:p>
        </p:txBody>
      </p:sp>
      <p:sp>
        <p:nvSpPr>
          <p:cNvPr id="13" name="Rectangle 12"/>
          <p:cNvSpPr/>
          <p:nvPr/>
        </p:nvSpPr>
        <p:spPr>
          <a:xfrm>
            <a:off x="152400" y="990600"/>
            <a:ext cx="8686800" cy="2185214"/>
          </a:xfrm>
          <a:prstGeom prst="rect">
            <a:avLst/>
          </a:prstGeom>
        </p:spPr>
        <p:txBody>
          <a:bodyPr wrap="square">
            <a:spAutoFit/>
          </a:bodyPr>
          <a:lstStyle/>
          <a:p>
            <a:pPr marL="0" indent="0">
              <a:buFont typeface="Wingdings" pitchFamily="2" charset="2"/>
              <a:buNone/>
              <a:defRPr/>
            </a:pPr>
            <a:r>
              <a:rPr lang="en-US" sz="2000" b="1" dirty="0"/>
              <a:t>One to one relation</a:t>
            </a:r>
            <a:endParaRPr lang="en-US" sz="2000" dirty="0"/>
          </a:p>
          <a:p>
            <a:pPr>
              <a:buFont typeface="Wingdings" pitchFamily="2" charset="2"/>
              <a:buNone/>
              <a:defRPr/>
            </a:pPr>
            <a:endParaRPr lang="en-US" sz="2000" dirty="0"/>
          </a:p>
          <a:p>
            <a:pPr>
              <a:buFont typeface="Wingdings" pitchFamily="2" charset="2"/>
              <a:buNone/>
              <a:defRPr/>
            </a:pPr>
            <a:r>
              <a:rPr lang="en-US" sz="1600" dirty="0"/>
              <a:t>One table in data dictionary equal to one table in data base.</a:t>
            </a:r>
          </a:p>
          <a:p>
            <a:pPr>
              <a:buFont typeface="Wingdings" pitchFamily="2" charset="2"/>
              <a:buNone/>
              <a:defRPr/>
            </a:pPr>
            <a:r>
              <a:rPr lang="en-US" sz="1600" dirty="0"/>
              <a:t>When u create one transparent table in ABAP dictionary one table will be created in Database with same name(Both table and fields).</a:t>
            </a:r>
          </a:p>
          <a:p>
            <a:pPr>
              <a:buFont typeface="Wingdings" pitchFamily="2" charset="2"/>
              <a:buNone/>
              <a:defRPr/>
            </a:pPr>
            <a:r>
              <a:rPr lang="en-US" sz="1600" dirty="0"/>
              <a:t>Basically used to hold application data.</a:t>
            </a:r>
          </a:p>
          <a:p>
            <a:pPr>
              <a:buFont typeface="Wingdings" pitchFamily="2" charset="2"/>
              <a:buNone/>
              <a:defRPr/>
            </a:pPr>
            <a:r>
              <a:rPr lang="en-US" sz="1600" dirty="0"/>
              <a:t>EG: EKKO,VBAK etc.</a:t>
            </a:r>
            <a:endParaRPr lang="en-US" altLang="en-US" sz="1600" dirty="0"/>
          </a:p>
          <a:p>
            <a:pPr marL="342900" indent="-342900">
              <a:buFont typeface="Arial" pitchFamily="34" charset="0"/>
              <a:buChar char="•"/>
            </a:pPr>
            <a:endParaRPr lang="en-US" alt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32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3</a:t>
            </a:r>
            <a:endParaRPr lang="en-IN" dirty="0"/>
          </a:p>
        </p:txBody>
      </p:sp>
      <p:sp>
        <p:nvSpPr>
          <p:cNvPr id="3" name="Content Placeholder 2"/>
          <p:cNvSpPr>
            <a:spLocks noGrp="1"/>
          </p:cNvSpPr>
          <p:nvPr>
            <p:ph sz="quarter" idx="10"/>
          </p:nvPr>
        </p:nvSpPr>
        <p:spPr>
          <a:xfrm>
            <a:off x="533400" y="1219200"/>
            <a:ext cx="8116887" cy="1143000"/>
          </a:xfrm>
        </p:spPr>
        <p:txBody>
          <a:bodyPr/>
          <a:lstStyle/>
          <a:p>
            <a:pPr algn="just"/>
            <a:r>
              <a:rPr lang="en-US" altLang="en-US" sz="2400" dirty="0">
                <a:latin typeface="Helvetica CE"/>
              </a:rPr>
              <a:t>Create Page and specify the Standard attributes.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010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536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4</a:t>
            </a:r>
            <a:endParaRPr lang="en-IN" dirty="0"/>
          </a:p>
        </p:txBody>
      </p:sp>
      <p:sp>
        <p:nvSpPr>
          <p:cNvPr id="3" name="Content Placeholder 2"/>
          <p:cNvSpPr>
            <a:spLocks noGrp="1"/>
          </p:cNvSpPr>
          <p:nvPr>
            <p:ph sz="quarter" idx="10"/>
          </p:nvPr>
        </p:nvSpPr>
        <p:spPr>
          <a:xfrm>
            <a:off x="533400" y="1905000"/>
            <a:ext cx="8116887" cy="4343400"/>
          </a:xfrm>
        </p:spPr>
        <p:txBody>
          <a:bodyPr/>
          <a:lstStyle/>
          <a:p>
            <a:pPr algn="just"/>
            <a:r>
              <a:rPr lang="en-US" altLang="en-US" sz="2400" dirty="0">
                <a:latin typeface="Helvetica CE"/>
              </a:rPr>
              <a:t>The above screen takes to the Pages screen of the Form. After Pages, you have to create Windows needed for the Page. Go to Windows button on the toolbar. MAIN Window is created given by the system itself. The Window can be of type VAR or CONST except for MAIN.</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1877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5</a:t>
            </a:r>
            <a:endParaRPr lang="en-IN" dirty="0"/>
          </a:p>
        </p:txBody>
      </p:sp>
      <p:sp>
        <p:nvSpPr>
          <p:cNvPr id="4" name="Content Placeholder 3"/>
          <p:cNvSpPr>
            <a:spLocks noGrp="1"/>
          </p:cNvSpPr>
          <p:nvPr>
            <p:ph sz="quarter" idx="10"/>
          </p:nvPr>
        </p:nvSpPr>
        <p:spPr>
          <a:xfrm>
            <a:off x="563272" y="1219200"/>
            <a:ext cx="8116887" cy="457200"/>
          </a:xfrm>
        </p:spPr>
        <p:txBody>
          <a:bodyPr/>
          <a:lstStyle/>
          <a:p>
            <a:pPr algn="just"/>
            <a:r>
              <a:rPr lang="en-US" altLang="en-US" sz="2400" dirty="0">
                <a:latin typeface="Helvetica CE"/>
              </a:rPr>
              <a:t>Next step is to create Windows on the Page .</a:t>
            </a:r>
            <a:endParaRPr lang="en-IN" sz="2400" dirty="0">
              <a:latin typeface="Helvetica CE"/>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81200"/>
            <a:ext cx="723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340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6</a:t>
            </a:r>
            <a:endParaRPr lang="en-IN" dirty="0"/>
          </a:p>
        </p:txBody>
      </p:sp>
      <p:sp>
        <p:nvSpPr>
          <p:cNvPr id="4" name="Content Placeholder 3"/>
          <p:cNvSpPr>
            <a:spLocks noGrp="1"/>
          </p:cNvSpPr>
          <p:nvPr>
            <p:ph sz="quarter" idx="10"/>
          </p:nvPr>
        </p:nvSpPr>
        <p:spPr>
          <a:xfrm>
            <a:off x="533400" y="1219200"/>
            <a:ext cx="8116887" cy="4191000"/>
          </a:xfrm>
        </p:spPr>
        <p:txBody>
          <a:bodyPr/>
          <a:lstStyle/>
          <a:p>
            <a:pPr algn="just"/>
            <a:r>
              <a:rPr lang="en-US" altLang="en-US" sz="2400" dirty="0">
                <a:latin typeface="Helvetica CE"/>
              </a:rPr>
              <a:t>To Create Windows go to Edit -&gt; Create Element of  Menu </a:t>
            </a:r>
            <a:r>
              <a:rPr lang="en-US" altLang="en-US" sz="2400" dirty="0" err="1">
                <a:latin typeface="Helvetica CE"/>
              </a:rPr>
              <a:t>bar.Using</a:t>
            </a:r>
            <a:r>
              <a:rPr lang="en-US" altLang="en-US" sz="2400" dirty="0">
                <a:latin typeface="Helvetica CE"/>
              </a:rPr>
              <a:t> this option you can create as many windows as needed for the </a:t>
            </a:r>
            <a:r>
              <a:rPr lang="en-US" altLang="en-US" sz="2400" dirty="0" err="1">
                <a:latin typeface="Helvetica CE"/>
              </a:rPr>
              <a:t>page.By</a:t>
            </a:r>
            <a:r>
              <a:rPr lang="en-US" altLang="en-US" sz="2400" dirty="0">
                <a:latin typeface="Helvetica CE"/>
              </a:rPr>
              <a:t> default the Window created will have window type as </a:t>
            </a:r>
            <a:r>
              <a:rPr lang="en-US" altLang="en-US" sz="2400" dirty="0" err="1">
                <a:latin typeface="Helvetica CE"/>
              </a:rPr>
              <a:t>VAR.For</a:t>
            </a:r>
            <a:r>
              <a:rPr lang="en-US" altLang="en-US" sz="2400" dirty="0">
                <a:latin typeface="Helvetica CE"/>
              </a:rPr>
              <a:t> Windows to be Constant, you can name them as CONST.</a:t>
            </a:r>
          </a:p>
          <a:p>
            <a:pPr algn="just"/>
            <a:r>
              <a:rPr lang="en-US" altLang="en-US" sz="2400" dirty="0">
                <a:latin typeface="Helvetica CE"/>
              </a:rPr>
              <a:t>Next step after creating Windows is to “Create Page </a:t>
            </a:r>
            <a:r>
              <a:rPr lang="en-US" altLang="en-US" sz="2400" dirty="0" err="1">
                <a:latin typeface="Helvetica CE"/>
              </a:rPr>
              <a:t>Windows”.Click</a:t>
            </a:r>
            <a:r>
              <a:rPr lang="en-US" altLang="en-US" sz="2400" dirty="0">
                <a:latin typeface="Helvetica CE"/>
              </a:rPr>
              <a:t> “Page Windows” on the Application toolbar. Choose the Windows needed for that page using Edit -&gt; Create Element. Enter the margins for the Page Windows created in the Standard attributes.</a:t>
            </a:r>
            <a:endParaRPr lang="en-IN" sz="2400" dirty="0">
              <a:latin typeface="Helvetica CE"/>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213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6</a:t>
            </a:r>
            <a:endParaRPr lang="en-IN"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884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7</a:t>
            </a:r>
            <a:endParaRPr lang="en-IN" dirty="0"/>
          </a:p>
        </p:txBody>
      </p:sp>
      <p:sp>
        <p:nvSpPr>
          <p:cNvPr id="4" name="Content Placeholder 3"/>
          <p:cNvSpPr>
            <a:spLocks noGrp="1"/>
          </p:cNvSpPr>
          <p:nvPr>
            <p:ph sz="quarter" idx="10"/>
          </p:nvPr>
        </p:nvSpPr>
        <p:spPr>
          <a:xfrm>
            <a:off x="533400" y="1752600"/>
            <a:ext cx="8116887" cy="2667000"/>
          </a:xfrm>
        </p:spPr>
        <p:txBody>
          <a:bodyPr/>
          <a:lstStyle/>
          <a:p>
            <a:pPr algn="just"/>
            <a:r>
              <a:rPr lang="en-US" altLang="en-US" sz="2400" dirty="0">
                <a:latin typeface="Helvetica CE"/>
              </a:rPr>
              <a:t>Go to Paragraph Formats in the Application toolbar.</a:t>
            </a:r>
          </a:p>
          <a:p>
            <a:pPr>
              <a:spcBef>
                <a:spcPct val="50000"/>
              </a:spcBef>
            </a:pPr>
            <a:r>
              <a:rPr lang="en-US" altLang="en-US" sz="2400" dirty="0">
                <a:latin typeface="Helvetica CE"/>
              </a:rPr>
              <a:t>Name the Paragraph Format and enter the description .Specify the Font family and size .If needed ,specify the tab positions. Tabs are columns created for outputting line items of a document.</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165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7</a:t>
            </a:r>
            <a:endParaRPr lang="en-IN" dirty="0"/>
          </a:p>
        </p:txBody>
      </p:sp>
      <p:sp>
        <p:nvSpPr>
          <p:cNvPr id="3" name="Content Placeholder 2"/>
          <p:cNvSpPr>
            <a:spLocks noGrp="1"/>
          </p:cNvSpPr>
          <p:nvPr>
            <p:ph sz="quarter" idx="10"/>
          </p:nvPr>
        </p:nvSpPr>
        <p:spPr/>
        <p:txBody>
          <a:bodyPr/>
          <a:lstStyle/>
          <a:p>
            <a:endParaRPr lang="en-IN"/>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2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028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8</a:t>
            </a:r>
            <a:endParaRPr lang="en-IN" dirty="0"/>
          </a:p>
        </p:txBody>
      </p:sp>
      <p:sp>
        <p:nvSpPr>
          <p:cNvPr id="3" name="Content Placeholder 2"/>
          <p:cNvSpPr>
            <a:spLocks noGrp="1"/>
          </p:cNvSpPr>
          <p:nvPr>
            <p:ph sz="quarter" idx="10"/>
          </p:nvPr>
        </p:nvSpPr>
        <p:spPr>
          <a:xfrm>
            <a:off x="563272" y="1143000"/>
            <a:ext cx="8116887" cy="457200"/>
          </a:xfrm>
        </p:spPr>
        <p:txBody>
          <a:bodyPr/>
          <a:lstStyle/>
          <a:p>
            <a:pPr algn="just"/>
            <a:r>
              <a:rPr lang="en-US" altLang="en-US" sz="2400" dirty="0">
                <a:latin typeface="Helvetica CE"/>
              </a:rPr>
              <a:t>Next step is to create “Character Formats”. This is used to override the paragraph settings for specific words.</a:t>
            </a:r>
            <a:endParaRPr lang="en-IN" sz="2400" dirty="0">
              <a:latin typeface="Helvetica CE"/>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433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9</a:t>
            </a:r>
            <a:endParaRPr lang="en-IN" dirty="0"/>
          </a:p>
        </p:txBody>
      </p:sp>
      <p:sp>
        <p:nvSpPr>
          <p:cNvPr id="3" name="Content Placeholder 2"/>
          <p:cNvSpPr>
            <a:spLocks noGrp="1"/>
          </p:cNvSpPr>
          <p:nvPr>
            <p:ph sz="quarter" idx="10"/>
          </p:nvPr>
        </p:nvSpPr>
        <p:spPr>
          <a:xfrm>
            <a:off x="563272" y="1752600"/>
            <a:ext cx="8116887" cy="3200400"/>
          </a:xfrm>
        </p:spPr>
        <p:txBody>
          <a:bodyPr/>
          <a:lstStyle/>
          <a:p>
            <a:pPr algn="just">
              <a:spcBef>
                <a:spcPct val="50000"/>
              </a:spcBef>
            </a:pPr>
            <a:r>
              <a:rPr lang="en-US" altLang="en-US" sz="2400" dirty="0">
                <a:latin typeface="Helvetica CE"/>
              </a:rPr>
              <a:t>Go to Text Elements (F9) in the Application toolbar of the selected page window.</a:t>
            </a:r>
          </a:p>
          <a:p>
            <a:pPr algn="just">
              <a:spcBef>
                <a:spcPct val="50000"/>
              </a:spcBef>
            </a:pPr>
            <a:r>
              <a:rPr lang="en-US" altLang="en-US" sz="2400" dirty="0">
                <a:latin typeface="Helvetica CE"/>
              </a:rPr>
              <a:t>The text elements are assigned to the active window. You can create several text elements in a window.</a:t>
            </a:r>
          </a:p>
          <a:p>
            <a:pPr algn="just">
              <a:spcBef>
                <a:spcPct val="50000"/>
              </a:spcBef>
            </a:pPr>
            <a:r>
              <a:rPr lang="en-US" altLang="en-US" sz="2400" dirty="0">
                <a:latin typeface="Helvetica CE"/>
              </a:rPr>
              <a:t>The text elements are called from print program, through function modules and outputted  in the respective window.</a:t>
            </a:r>
          </a:p>
          <a:p>
            <a:pPr algn="just">
              <a:spcBef>
                <a:spcPct val="50000"/>
              </a:spcBef>
            </a:pPr>
            <a:endParaRPr lang="en-US" altLang="en-US" sz="2400" dirty="0">
              <a:latin typeface="Helvetica CE"/>
            </a:endParaRP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021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9</a:t>
            </a:r>
            <a:endParaRPr lang="en-IN" dirty="0"/>
          </a:p>
        </p:txBody>
      </p:sp>
      <p:sp>
        <p:nvSpPr>
          <p:cNvPr id="4" name="Content Placeholder 3"/>
          <p:cNvSpPr>
            <a:spLocks noGrp="1"/>
          </p:cNvSpPr>
          <p:nvPr>
            <p:ph sz="quarter" idx="10"/>
          </p:nvPr>
        </p:nvSpPr>
        <p:spPr/>
        <p:txBody>
          <a:bodyPr/>
          <a:lstStyle/>
          <a:p>
            <a:endParaRPr lang="en-IN"/>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705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0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Cluster Table</a:t>
            </a:r>
          </a:p>
        </p:txBody>
      </p:sp>
      <p:sp>
        <p:nvSpPr>
          <p:cNvPr id="13" name="Rectangle 12"/>
          <p:cNvSpPr/>
          <p:nvPr/>
        </p:nvSpPr>
        <p:spPr>
          <a:xfrm>
            <a:off x="152400" y="990600"/>
            <a:ext cx="8686800" cy="1815882"/>
          </a:xfrm>
          <a:prstGeom prst="rect">
            <a:avLst/>
          </a:prstGeom>
        </p:spPr>
        <p:txBody>
          <a:bodyPr wrap="square">
            <a:spAutoFit/>
          </a:bodyPr>
          <a:lstStyle/>
          <a:p>
            <a:pPr>
              <a:defRPr/>
            </a:pPr>
            <a:endParaRPr lang="en-US" sz="1600" dirty="0"/>
          </a:p>
          <a:p>
            <a:pPr>
              <a:defRPr/>
            </a:pPr>
            <a:r>
              <a:rPr lang="en-US" sz="1600" dirty="0"/>
              <a:t>Many tables in ABAP dictionary equal to one table cluster in database. Basically used to hold application data. One table cluster contains few number of cluster tables having data of around large quantities.(In lakhs)</a:t>
            </a:r>
          </a:p>
          <a:p>
            <a:pPr marL="0" indent="0">
              <a:buFont typeface="Wingdings" pitchFamily="2" charset="2"/>
              <a:buNone/>
              <a:defRPr/>
            </a:pPr>
            <a:endParaRPr lang="en-US" sz="1600" dirty="0"/>
          </a:p>
          <a:p>
            <a:pPr marL="0" indent="0">
              <a:buFont typeface="Wingdings" pitchFamily="2" charset="2"/>
              <a:buNone/>
              <a:defRPr/>
            </a:pPr>
            <a:r>
              <a:rPr lang="en-US" sz="1600" dirty="0"/>
              <a:t> </a:t>
            </a:r>
            <a:r>
              <a:rPr lang="en-US" sz="1600" dirty="0" err="1"/>
              <a:t>Eg</a:t>
            </a:r>
            <a:r>
              <a:rPr lang="en-US" sz="1600" dirty="0"/>
              <a:t>: CDPOS, BSEG </a:t>
            </a:r>
            <a:r>
              <a:rPr lang="en-US" sz="1600" dirty="0" err="1"/>
              <a:t>etc</a:t>
            </a:r>
            <a:endParaRPr lang="en-US" sz="1600" dirty="0"/>
          </a:p>
          <a:p>
            <a:pPr marL="342900" indent="-342900">
              <a:buFont typeface="Arial" pitchFamily="34" charset="0"/>
              <a:buChar char="•"/>
            </a:pPr>
            <a:endParaRPr lang="en-US" alt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137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10</a:t>
            </a:r>
            <a:endParaRPr lang="en-IN" dirty="0"/>
          </a:p>
        </p:txBody>
      </p:sp>
      <p:sp>
        <p:nvSpPr>
          <p:cNvPr id="4" name="Content Placeholder 3"/>
          <p:cNvSpPr>
            <a:spLocks noGrp="1"/>
          </p:cNvSpPr>
          <p:nvPr>
            <p:ph sz="quarter" idx="10"/>
          </p:nvPr>
        </p:nvSpPr>
        <p:spPr>
          <a:xfrm>
            <a:off x="563272" y="1066800"/>
            <a:ext cx="8116887" cy="457200"/>
          </a:xfrm>
        </p:spPr>
        <p:txBody>
          <a:bodyPr/>
          <a:lstStyle/>
          <a:p>
            <a:pPr algn="just"/>
            <a:r>
              <a:rPr lang="en-US" altLang="en-US" sz="2400" dirty="0">
                <a:latin typeface="Helvetica CE"/>
              </a:rPr>
              <a:t>Next step is to save the Layout. Go to Form -&gt; Save. While saving the Form ,it asks for the Default paragraph and page in Header details of Basic Settings. You need to specify the default paragraph and page in this page.</a:t>
            </a:r>
          </a:p>
          <a:p>
            <a:pPr algn="just"/>
            <a:endParaRPr lang="en-IN" sz="2400" dirty="0">
              <a:latin typeface="Helvetica CE"/>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5715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243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Create Layout Set – Step 11</a:t>
            </a:r>
            <a:endParaRPr lang="en-IN" dirty="0"/>
          </a:p>
        </p:txBody>
      </p:sp>
      <p:sp>
        <p:nvSpPr>
          <p:cNvPr id="4" name="Content Placeholder 3"/>
          <p:cNvSpPr>
            <a:spLocks noGrp="1"/>
          </p:cNvSpPr>
          <p:nvPr>
            <p:ph sz="quarter" idx="10"/>
          </p:nvPr>
        </p:nvSpPr>
        <p:spPr>
          <a:xfrm>
            <a:off x="563272" y="1066800"/>
            <a:ext cx="8116887" cy="2362200"/>
          </a:xfrm>
        </p:spPr>
        <p:txBody>
          <a:bodyPr/>
          <a:lstStyle/>
          <a:p>
            <a:pPr algn="just"/>
            <a:r>
              <a:rPr lang="en-US" altLang="en-US" sz="2400" dirty="0">
                <a:latin typeface="Helvetica CE"/>
              </a:rPr>
              <a:t>The form gets saved after entering the above details. Save the form as a local object. Next step is to activate the Layout set. After activating the form, a driver program or print program has to written in SE38. The print program has to be written using Open, Write and Close function modules.</a:t>
            </a:r>
          </a:p>
          <a:p>
            <a:pPr algn="just"/>
            <a:endParaRPr lang="en-US" sz="2400" dirty="0">
              <a:latin typeface="Helvetica CE"/>
            </a:endParaRPr>
          </a:p>
          <a:p>
            <a:pPr algn="just"/>
            <a:endParaRPr lang="en-US" sz="2400" dirty="0">
              <a:latin typeface="Helvetica CE"/>
            </a:endParaRPr>
          </a:p>
          <a:p>
            <a:pPr marL="0" indent="0" algn="just">
              <a:buNone/>
            </a:pPr>
            <a:endParaRPr lang="en-US" sz="2400" dirty="0">
              <a:latin typeface="Helvetica CE"/>
            </a:endParaRPr>
          </a:p>
          <a:p>
            <a:pPr marL="0" indent="0" algn="just">
              <a:buNone/>
            </a:pPr>
            <a:r>
              <a:rPr lang="en-US" sz="2400" dirty="0">
                <a:latin typeface="Helvetica CE"/>
              </a:rPr>
              <a:t>Function Modules</a:t>
            </a:r>
            <a:endParaRPr lang="en-IN" sz="2400" dirty="0">
              <a:latin typeface="Helvetica CE"/>
            </a:endParaRPr>
          </a:p>
        </p:txBody>
      </p:sp>
      <p:sp>
        <p:nvSpPr>
          <p:cNvPr id="5" name="Text Box 4"/>
          <p:cNvSpPr txBox="1">
            <a:spLocks noChangeArrowheads="1"/>
          </p:cNvSpPr>
          <p:nvPr/>
        </p:nvSpPr>
        <p:spPr bwMode="auto">
          <a:xfrm>
            <a:off x="4495800" y="3387566"/>
            <a:ext cx="3009900" cy="270843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mn-cs"/>
              </a:defRPr>
            </a:lvl1pPr>
            <a:lvl2pPr marL="457200" algn="ctr" rtl="0" eaLnBrk="0" fontAlgn="base" hangingPunct="0">
              <a:spcBef>
                <a:spcPct val="0"/>
              </a:spcBef>
              <a:spcAft>
                <a:spcPct val="0"/>
              </a:spcAft>
              <a:defRPr sz="2400" b="1" kern="1200">
                <a:solidFill>
                  <a:schemeClr val="tx1"/>
                </a:solidFill>
                <a:latin typeface="Arial" charset="0"/>
                <a:ea typeface="+mn-ea"/>
                <a:cs typeface="+mn-cs"/>
              </a:defRPr>
            </a:lvl2pPr>
            <a:lvl3pPr marL="914400" algn="ctr" rtl="0" eaLnBrk="0" fontAlgn="base" hangingPunct="0">
              <a:spcBef>
                <a:spcPct val="0"/>
              </a:spcBef>
              <a:spcAft>
                <a:spcPct val="0"/>
              </a:spcAft>
              <a:defRPr sz="2400" b="1" kern="1200">
                <a:solidFill>
                  <a:schemeClr val="tx1"/>
                </a:solidFill>
                <a:latin typeface="Arial" charset="0"/>
                <a:ea typeface="+mn-ea"/>
                <a:cs typeface="+mn-cs"/>
              </a:defRPr>
            </a:lvl3pPr>
            <a:lvl4pPr marL="1371600" algn="ctr" rtl="0" eaLnBrk="0" fontAlgn="base" hangingPunct="0">
              <a:spcBef>
                <a:spcPct val="0"/>
              </a:spcBef>
              <a:spcAft>
                <a:spcPct val="0"/>
              </a:spcAft>
              <a:defRPr sz="2400" b="1" kern="1200">
                <a:solidFill>
                  <a:schemeClr val="tx1"/>
                </a:solidFill>
                <a:latin typeface="Arial" charset="0"/>
                <a:ea typeface="+mn-ea"/>
                <a:cs typeface="+mn-cs"/>
              </a:defRPr>
            </a:lvl4pPr>
            <a:lvl5pPr marL="1828800" algn="ct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spcBef>
                <a:spcPct val="50000"/>
              </a:spcBef>
              <a:buFont typeface="Wingdings" pitchFamily="2" charset="2"/>
              <a:buNone/>
            </a:pPr>
            <a:r>
              <a:rPr lang="en-US" altLang="en-US" sz="2000" dirty="0">
                <a:latin typeface="Antique Olive" pitchFamily="34" charset="0"/>
              </a:rPr>
              <a:t>Open Form</a:t>
            </a:r>
          </a:p>
          <a:p>
            <a:pPr>
              <a:spcBef>
                <a:spcPct val="50000"/>
              </a:spcBef>
              <a:buFont typeface="Wingdings" pitchFamily="2" charset="2"/>
              <a:buNone/>
            </a:pPr>
            <a:r>
              <a:rPr lang="en-US" altLang="en-US" sz="2000" dirty="0">
                <a:latin typeface="Antique Olive" pitchFamily="34" charset="0"/>
              </a:rPr>
              <a:t>Close Form</a:t>
            </a:r>
          </a:p>
          <a:p>
            <a:pPr>
              <a:spcBef>
                <a:spcPct val="50000"/>
              </a:spcBef>
              <a:buFont typeface="Wingdings" pitchFamily="2" charset="2"/>
              <a:buNone/>
            </a:pPr>
            <a:r>
              <a:rPr lang="en-US" altLang="en-US" sz="2000" dirty="0">
                <a:latin typeface="Antique Olive" pitchFamily="34" charset="0"/>
              </a:rPr>
              <a:t>    Control Form</a:t>
            </a:r>
          </a:p>
          <a:p>
            <a:pPr>
              <a:spcBef>
                <a:spcPct val="50000"/>
              </a:spcBef>
              <a:buFont typeface="Wingdings" pitchFamily="2" charset="2"/>
              <a:buNone/>
            </a:pPr>
            <a:r>
              <a:rPr lang="en-US" altLang="en-US" sz="2000" dirty="0">
                <a:latin typeface="Antique Olive" pitchFamily="34" charset="0"/>
              </a:rPr>
              <a:t>Write Form</a:t>
            </a:r>
          </a:p>
          <a:p>
            <a:pPr>
              <a:spcBef>
                <a:spcPct val="50000"/>
              </a:spcBef>
              <a:buFont typeface="Wingdings" pitchFamily="2" charset="2"/>
              <a:buNone/>
            </a:pPr>
            <a:r>
              <a:rPr lang="en-US" altLang="en-US" sz="2000" dirty="0">
                <a:latin typeface="Antique Olive" pitchFamily="34" charset="0"/>
              </a:rPr>
              <a:t>Start Form </a:t>
            </a:r>
          </a:p>
          <a:p>
            <a:pPr>
              <a:spcBef>
                <a:spcPct val="50000"/>
              </a:spcBef>
              <a:buFont typeface="Wingdings" pitchFamily="2" charset="2"/>
              <a:buNone/>
            </a:pPr>
            <a:r>
              <a:rPr lang="en-US" altLang="en-US" sz="2000" dirty="0">
                <a:latin typeface="Antique Olive" pitchFamily="34" charset="0"/>
              </a:rPr>
              <a:t>End   Form</a:t>
            </a:r>
          </a:p>
        </p:txBody>
      </p:sp>
      <p:pic>
        <p:nvPicPr>
          <p:cNvPr id="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192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a:t>
            </a:r>
            <a:endParaRPr lang="en-IN" dirty="0"/>
          </a:p>
        </p:txBody>
      </p:sp>
      <p:sp>
        <p:nvSpPr>
          <p:cNvPr id="3" name="Content Placeholder 2"/>
          <p:cNvSpPr>
            <a:spLocks noGrp="1"/>
          </p:cNvSpPr>
          <p:nvPr>
            <p:ph sz="quarter" idx="10"/>
          </p:nvPr>
        </p:nvSpPr>
        <p:spPr>
          <a:xfrm>
            <a:off x="563272" y="1066800"/>
            <a:ext cx="8116887" cy="3200400"/>
          </a:xfrm>
        </p:spPr>
        <p:txBody>
          <a:bodyPr/>
          <a:lstStyle/>
          <a:p>
            <a:pPr algn="just"/>
            <a:r>
              <a:rPr lang="en-IN" sz="2400" dirty="0"/>
              <a:t>Smart form is a GUI Tool which is used to design the business legal documents such as Delivery note, Purchase order, Invoice etc.</a:t>
            </a:r>
          </a:p>
          <a:p>
            <a:pPr algn="just"/>
            <a:r>
              <a:rPr lang="en-IN" sz="2400" dirty="0"/>
              <a:t>The transaction code is SMARTFORMS.</a:t>
            </a:r>
          </a:p>
          <a:p>
            <a:pPr algn="just"/>
            <a:r>
              <a:rPr lang="en-IN" sz="2400" dirty="0" err="1"/>
              <a:t>Smartforms</a:t>
            </a:r>
            <a:r>
              <a:rPr lang="en-IN" sz="2400" dirty="0"/>
              <a:t> are client independent objects.</a:t>
            </a:r>
          </a:p>
          <a:p>
            <a:pPr algn="just"/>
            <a:r>
              <a:rPr lang="en-IN" sz="2400" dirty="0" err="1"/>
              <a:t>Smartforms</a:t>
            </a:r>
            <a:r>
              <a:rPr lang="en-IN" sz="2400" dirty="0"/>
              <a:t> are advanced version of SAP Scripts.</a:t>
            </a:r>
          </a:p>
          <a:p>
            <a:pPr algn="just"/>
            <a:r>
              <a:rPr lang="en-IN" sz="2400" dirty="0"/>
              <a:t>It is a GUI tool and it is user friendly.</a:t>
            </a:r>
            <a:endParaRPr lang="en-US" altLang="zh-TW" sz="2400" dirty="0">
              <a:ea typeface="新細明體" pitchFamily="18" charset="-120"/>
            </a:endParaRPr>
          </a:p>
          <a:p>
            <a:pPr algn="just"/>
            <a:endParaRPr lang="en-US" altLang="zh-TW" sz="2400" dirty="0">
              <a:ea typeface="新細明體" pitchFamily="18" charset="-12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0386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0424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 Architecture</a:t>
            </a:r>
            <a:endParaRPr lang="en-IN" dirty="0"/>
          </a:p>
        </p:txBody>
      </p:sp>
      <p:pic>
        <p:nvPicPr>
          <p:cNvPr id="1030" name="Picture 6" descr="http://cdn.guru99.com/images/sap/2011/02/smartformpd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6349"/>
            <a:ext cx="7924800" cy="47434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532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GUI </a:t>
            </a:r>
            <a:endParaRPr lang="en-IN" dirty="0"/>
          </a:p>
        </p:txBody>
      </p:sp>
      <p:pic>
        <p:nvPicPr>
          <p:cNvPr id="2050" name="Picture 2" descr="https://www.sapnuts.com/media/smartform-gui-30bf575500b862b1dbd9de4d9693ef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19200"/>
            <a:ext cx="793432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459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Components </a:t>
            </a:r>
            <a:endParaRPr lang="en-IN" dirty="0"/>
          </a:p>
        </p:txBody>
      </p:sp>
      <p:sp>
        <p:nvSpPr>
          <p:cNvPr id="3" name="Content Placeholder 2"/>
          <p:cNvSpPr>
            <a:spLocks noGrp="1"/>
          </p:cNvSpPr>
          <p:nvPr>
            <p:ph sz="quarter" idx="10"/>
          </p:nvPr>
        </p:nvSpPr>
        <p:spPr>
          <a:xfrm>
            <a:off x="569913" y="1447800"/>
            <a:ext cx="8116887" cy="2895600"/>
          </a:xfrm>
        </p:spPr>
        <p:txBody>
          <a:bodyPr/>
          <a:lstStyle/>
          <a:p>
            <a:pPr marL="0" indent="0">
              <a:buNone/>
            </a:pPr>
            <a:r>
              <a:rPr lang="en-IN" sz="2400" dirty="0"/>
              <a:t>There are two main nodes in </a:t>
            </a:r>
            <a:r>
              <a:rPr lang="en-IN" sz="2400" dirty="0" err="1"/>
              <a:t>Smartforms</a:t>
            </a:r>
            <a:r>
              <a:rPr lang="en-IN" sz="2400" dirty="0"/>
              <a:t>.</a:t>
            </a:r>
          </a:p>
          <a:p>
            <a:r>
              <a:rPr lang="en-US" sz="2400" dirty="0"/>
              <a:t>Global Settings</a:t>
            </a:r>
          </a:p>
          <a:p>
            <a:pPr lvl="1"/>
            <a:r>
              <a:rPr lang="en-US" sz="2200" dirty="0"/>
              <a:t>Form Attribute</a:t>
            </a:r>
          </a:p>
          <a:p>
            <a:pPr lvl="1"/>
            <a:r>
              <a:rPr lang="en-US" sz="2200" dirty="0"/>
              <a:t>Form Interface</a:t>
            </a:r>
          </a:p>
          <a:p>
            <a:pPr lvl="1"/>
            <a:r>
              <a:rPr lang="en-US" sz="2200" dirty="0"/>
              <a:t>Global </a:t>
            </a:r>
            <a:r>
              <a:rPr lang="en-US" sz="2200" dirty="0" err="1"/>
              <a:t>Defination</a:t>
            </a:r>
            <a:endParaRPr lang="en-US" sz="2200" dirty="0"/>
          </a:p>
          <a:p>
            <a:r>
              <a:rPr lang="en-US" sz="2400" dirty="0"/>
              <a:t>Pages and Windows</a:t>
            </a:r>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566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 Global Settings</a:t>
            </a:r>
            <a:endParaRPr lang="en-IN" dirty="0"/>
          </a:p>
        </p:txBody>
      </p:sp>
      <p:sp>
        <p:nvSpPr>
          <p:cNvPr id="3" name="Content Placeholder 2"/>
          <p:cNvSpPr>
            <a:spLocks noGrp="1"/>
          </p:cNvSpPr>
          <p:nvPr>
            <p:ph sz="quarter" idx="10"/>
          </p:nvPr>
        </p:nvSpPr>
        <p:spPr>
          <a:xfrm>
            <a:off x="493713" y="1066800"/>
            <a:ext cx="8116887" cy="5181600"/>
          </a:xfrm>
        </p:spPr>
        <p:txBody>
          <a:bodyPr/>
          <a:lstStyle/>
          <a:p>
            <a:pPr marL="0" indent="0" algn="just">
              <a:buNone/>
            </a:pPr>
            <a:r>
              <a:rPr lang="en-IN" sz="2400" dirty="0"/>
              <a:t>It is used to provide the basic settings for the </a:t>
            </a:r>
            <a:r>
              <a:rPr lang="en-IN" sz="2400" dirty="0" err="1"/>
              <a:t>smartform</a:t>
            </a:r>
            <a:r>
              <a:rPr lang="en-IN" sz="2400" dirty="0"/>
              <a:t>.</a:t>
            </a:r>
          </a:p>
          <a:p>
            <a:pPr algn="just"/>
            <a:r>
              <a:rPr lang="en-US" sz="2400" dirty="0"/>
              <a:t>Form Attribute</a:t>
            </a:r>
          </a:p>
          <a:p>
            <a:pPr lvl="1" algn="just"/>
            <a:r>
              <a:rPr lang="en-IN" sz="2000" dirty="0"/>
              <a:t>It specifies the general attributes like who created, Date, time,  package, translate options, default </a:t>
            </a:r>
            <a:r>
              <a:rPr lang="en-IN" sz="2000" dirty="0" err="1"/>
              <a:t>smartstyle</a:t>
            </a:r>
            <a:r>
              <a:rPr lang="en-IN" sz="2000" dirty="0"/>
              <a:t>, Page format (DINA4/DINA5).</a:t>
            </a:r>
            <a:endParaRPr lang="en-US" sz="2000" dirty="0"/>
          </a:p>
          <a:p>
            <a:pPr algn="just"/>
            <a:r>
              <a:rPr lang="en-US" sz="2400" dirty="0"/>
              <a:t>Form Interface</a:t>
            </a:r>
          </a:p>
          <a:p>
            <a:pPr lvl="1" algn="just"/>
            <a:r>
              <a:rPr lang="en-IN" sz="2000" dirty="0"/>
              <a:t>It acts as a mediator between a driver program and a smart form.</a:t>
            </a:r>
          </a:p>
          <a:p>
            <a:pPr lvl="1" algn="just"/>
            <a:r>
              <a:rPr lang="en-IN" sz="2000" dirty="0"/>
              <a:t>The main functionality of form interface is, it will import the parameters which are exported by driver program.</a:t>
            </a:r>
            <a:endParaRPr lang="en-US" sz="2000" dirty="0"/>
          </a:p>
          <a:p>
            <a:pPr algn="just"/>
            <a:r>
              <a:rPr lang="en-US" sz="2400" dirty="0"/>
              <a:t>Global </a:t>
            </a:r>
            <a:r>
              <a:rPr lang="en-US" sz="2400" dirty="0" err="1"/>
              <a:t>Defination</a:t>
            </a:r>
            <a:endParaRPr lang="en-US" sz="2400" dirty="0"/>
          </a:p>
          <a:p>
            <a:pPr lvl="1" algn="just"/>
            <a:r>
              <a:rPr lang="en-IN" sz="2000" dirty="0"/>
              <a:t>It will contain the variables to be used within the smart form.</a:t>
            </a:r>
          </a:p>
          <a:p>
            <a:pPr lvl="1" algn="just"/>
            <a:r>
              <a:rPr lang="en-IN" sz="2000" dirty="0"/>
              <a:t>We can define variables, user defined data types, field symbols, initialization </a:t>
            </a:r>
            <a:r>
              <a:rPr lang="en-IN" sz="2000" dirty="0" err="1"/>
              <a:t>code,Subroutine</a:t>
            </a:r>
            <a:r>
              <a:rPr lang="en-IN" sz="2000" dirty="0"/>
              <a:t>, currency/quantity fields.</a:t>
            </a:r>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567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 Pages &amp; Windows</a:t>
            </a:r>
            <a:endParaRPr lang="en-IN" dirty="0"/>
          </a:p>
        </p:txBody>
      </p:sp>
      <p:sp>
        <p:nvSpPr>
          <p:cNvPr id="3" name="Content Placeholder 2"/>
          <p:cNvSpPr>
            <a:spLocks noGrp="1"/>
          </p:cNvSpPr>
          <p:nvPr>
            <p:ph sz="quarter" idx="10"/>
          </p:nvPr>
        </p:nvSpPr>
        <p:spPr>
          <a:xfrm>
            <a:off x="493713" y="914400"/>
            <a:ext cx="8116887" cy="5181600"/>
          </a:xfrm>
        </p:spPr>
        <p:txBody>
          <a:bodyPr/>
          <a:lstStyle/>
          <a:p>
            <a:pPr marL="0" indent="0" algn="just">
              <a:buNone/>
            </a:pPr>
            <a:r>
              <a:rPr lang="en-IN" sz="2400" dirty="0"/>
              <a:t>This will contain all the pages and the windows, which are used in the </a:t>
            </a:r>
            <a:r>
              <a:rPr lang="en-IN" sz="2400" dirty="0" err="1"/>
              <a:t>smartform</a:t>
            </a:r>
            <a:r>
              <a:rPr lang="en-IN" sz="2400" dirty="0"/>
              <a:t>.</a:t>
            </a:r>
          </a:p>
          <a:p>
            <a:pPr algn="just"/>
            <a:r>
              <a:rPr lang="en-US" sz="2400" dirty="0"/>
              <a:t>Page</a:t>
            </a:r>
          </a:p>
          <a:p>
            <a:pPr lvl="1"/>
            <a:r>
              <a:rPr lang="en-IN" sz="2000" dirty="0"/>
              <a:t>It is used to define the layout of a </a:t>
            </a:r>
            <a:r>
              <a:rPr lang="en-IN" sz="2000" dirty="0" err="1"/>
              <a:t>smartform</a:t>
            </a:r>
            <a:r>
              <a:rPr lang="en-IN" sz="2000" dirty="0"/>
              <a:t>.</a:t>
            </a:r>
          </a:p>
          <a:p>
            <a:pPr lvl="1"/>
            <a:r>
              <a:rPr lang="en-IN" sz="2000" dirty="0"/>
              <a:t>We can have different pages with different layouts.</a:t>
            </a:r>
            <a:endParaRPr lang="en-US" sz="2000" dirty="0"/>
          </a:p>
          <a:p>
            <a:pPr algn="just"/>
            <a:r>
              <a:rPr lang="en-US" sz="2400" dirty="0"/>
              <a:t>Window</a:t>
            </a:r>
          </a:p>
          <a:p>
            <a:pPr lvl="1" algn="just"/>
            <a:r>
              <a:rPr lang="en-IN" sz="2000" dirty="0"/>
              <a:t>it is used to display information at a particular place on a page.</a:t>
            </a:r>
          </a:p>
          <a:p>
            <a:pPr algn="just"/>
            <a:r>
              <a:rPr lang="en-US" sz="2600" dirty="0"/>
              <a:t>Graphic</a:t>
            </a:r>
          </a:p>
          <a:p>
            <a:pPr lvl="1" algn="just"/>
            <a:r>
              <a:rPr lang="en-IN" sz="2000" dirty="0"/>
              <a:t> It is used to display logos or images on the </a:t>
            </a:r>
            <a:r>
              <a:rPr lang="en-IN" sz="2000" dirty="0" err="1"/>
              <a:t>smartforms</a:t>
            </a:r>
            <a:r>
              <a:rPr lang="en-IN" sz="2000" dirty="0"/>
              <a:t>.</a:t>
            </a:r>
            <a:endParaRPr lang="en-US" sz="2000" dirty="0"/>
          </a:p>
          <a:p>
            <a:r>
              <a:rPr lang="en-US" sz="2400" dirty="0"/>
              <a:t>Address – </a:t>
            </a:r>
          </a:p>
          <a:p>
            <a:pPr lvl="1" algn="just"/>
            <a:r>
              <a:rPr lang="en-IN" sz="2000" dirty="0"/>
              <a:t>It is used to display the address of customer or vendor or employee, organization address , workplace address etc.</a:t>
            </a:r>
          </a:p>
          <a:p>
            <a:pPr lvl="1" algn="just"/>
            <a:r>
              <a:rPr lang="en-IN" sz="2000" dirty="0"/>
              <a:t>Just provide address no, it will automatically display the address as per the country formats.</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42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 Nodes under the Window</a:t>
            </a:r>
            <a:endParaRPr lang="en-IN" dirty="0"/>
          </a:p>
        </p:txBody>
      </p:sp>
      <p:sp>
        <p:nvSpPr>
          <p:cNvPr id="3" name="Content Placeholder 2"/>
          <p:cNvSpPr>
            <a:spLocks noGrp="1"/>
          </p:cNvSpPr>
          <p:nvPr>
            <p:ph sz="quarter" idx="10"/>
          </p:nvPr>
        </p:nvSpPr>
        <p:spPr>
          <a:xfrm>
            <a:off x="493713" y="914400"/>
            <a:ext cx="8116887" cy="5181600"/>
          </a:xfrm>
        </p:spPr>
        <p:txBody>
          <a:bodyPr/>
          <a:lstStyle/>
          <a:p>
            <a:pPr algn="just"/>
            <a:r>
              <a:rPr lang="en-US" sz="2400" dirty="0"/>
              <a:t>Text</a:t>
            </a:r>
          </a:p>
          <a:p>
            <a:pPr lvl="1" algn="just"/>
            <a:r>
              <a:rPr lang="en-IN" sz="2000" dirty="0"/>
              <a:t>It is used to display the information or text in a window.</a:t>
            </a:r>
            <a:endParaRPr lang="en-US" sz="2000" dirty="0"/>
          </a:p>
          <a:p>
            <a:pPr algn="just"/>
            <a:r>
              <a:rPr lang="en-US" sz="2400" dirty="0"/>
              <a:t>Table</a:t>
            </a:r>
          </a:p>
          <a:p>
            <a:pPr lvl="1"/>
            <a:r>
              <a:rPr lang="en-IN" sz="2000" dirty="0"/>
              <a:t>It is used to display the information in the form of table.</a:t>
            </a:r>
          </a:p>
          <a:p>
            <a:pPr lvl="1"/>
            <a:r>
              <a:rPr lang="en-IN" sz="2000" dirty="0"/>
              <a:t>When ever we create table by default HEADER, MAIN AREA, FOOTER will be displayed.</a:t>
            </a:r>
          </a:p>
          <a:p>
            <a:pPr lvl="1"/>
            <a:r>
              <a:rPr lang="en-IN" sz="2000" dirty="0"/>
              <a:t>The main functionality of a table is, it expands automatically depending on the internal table data.</a:t>
            </a:r>
            <a:endParaRPr lang="en-US" sz="2000" dirty="0"/>
          </a:p>
          <a:p>
            <a:pPr algn="just"/>
            <a:r>
              <a:rPr lang="en-US" sz="2400" dirty="0"/>
              <a:t>Template</a:t>
            </a:r>
          </a:p>
          <a:p>
            <a:pPr lvl="1" algn="just"/>
            <a:r>
              <a:rPr lang="en-IN" sz="2000" dirty="0"/>
              <a:t>Template is also like a table which does not expand. That means it will have fixed number of rows and columns.</a:t>
            </a:r>
            <a:endParaRPr lang="en-US" sz="2000" dirty="0"/>
          </a:p>
          <a:p>
            <a:pPr algn="just"/>
            <a:r>
              <a:rPr lang="en-US" sz="2400" dirty="0"/>
              <a:t>Program Lines</a:t>
            </a:r>
          </a:p>
          <a:p>
            <a:pPr lvl="1" algn="just"/>
            <a:r>
              <a:rPr lang="en-IN" sz="2400" dirty="0"/>
              <a:t>It is used to write some lines of </a:t>
            </a:r>
            <a:r>
              <a:rPr lang="en-IN" sz="2400" dirty="0" err="1"/>
              <a:t>abap</a:t>
            </a:r>
            <a:r>
              <a:rPr lang="en-IN" sz="2400" dirty="0"/>
              <a:t> code.</a:t>
            </a:r>
            <a:endParaRPr lang="en-US" sz="2200" dirty="0"/>
          </a:p>
          <a:p>
            <a:pPr algn="just"/>
            <a:endParaRPr lang="en-US" sz="2400" dirty="0"/>
          </a:p>
          <a:p>
            <a:pPr algn="just"/>
            <a:endParaRPr lang="en-IN" sz="20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153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Smart Forms – Types of Window</a:t>
            </a:r>
            <a:endParaRPr lang="en-IN" dirty="0"/>
          </a:p>
        </p:txBody>
      </p:sp>
      <p:sp>
        <p:nvSpPr>
          <p:cNvPr id="3" name="Content Placeholder 2"/>
          <p:cNvSpPr>
            <a:spLocks noGrp="1"/>
          </p:cNvSpPr>
          <p:nvPr>
            <p:ph sz="quarter" idx="10"/>
          </p:nvPr>
        </p:nvSpPr>
        <p:spPr>
          <a:xfrm>
            <a:off x="493713" y="1371600"/>
            <a:ext cx="8116887" cy="4343400"/>
          </a:xfrm>
        </p:spPr>
        <p:txBody>
          <a:bodyPr/>
          <a:lstStyle/>
          <a:p>
            <a:pPr algn="just"/>
            <a:r>
              <a:rPr lang="en-US" sz="2400" dirty="0"/>
              <a:t>Main Window</a:t>
            </a:r>
          </a:p>
          <a:p>
            <a:pPr lvl="1" algn="just"/>
            <a:r>
              <a:rPr lang="en-US" sz="2000" dirty="0"/>
              <a:t>For continuous output.</a:t>
            </a:r>
          </a:p>
          <a:p>
            <a:pPr algn="just"/>
            <a:r>
              <a:rPr lang="en-US" sz="2400" dirty="0"/>
              <a:t>Secondary Window</a:t>
            </a:r>
          </a:p>
          <a:p>
            <a:pPr lvl="1" algn="just"/>
            <a:r>
              <a:rPr lang="en-US" sz="2000" dirty="0"/>
              <a:t>For output with a fixed length.</a:t>
            </a:r>
          </a:p>
          <a:p>
            <a:pPr algn="just"/>
            <a:r>
              <a:rPr lang="en-US" sz="2400" dirty="0"/>
              <a:t>Final Window</a:t>
            </a:r>
          </a:p>
          <a:p>
            <a:pPr lvl="1" algn="just"/>
            <a:r>
              <a:rPr lang="en-IN" sz="2000" dirty="0"/>
              <a:t>Special type of secondary window for outputting the information that is not known until the end of form processing.</a:t>
            </a:r>
            <a:endParaRPr lang="en-US" sz="2000" dirty="0"/>
          </a:p>
          <a:p>
            <a:pPr algn="just"/>
            <a:r>
              <a:rPr lang="en-US" sz="2400" dirty="0"/>
              <a:t>Copies Window</a:t>
            </a:r>
          </a:p>
          <a:p>
            <a:pPr lvl="1" algn="just"/>
            <a:r>
              <a:rPr lang="en-IN" sz="2000" dirty="0"/>
              <a:t>Special type of secondary window for marking pages as copy or original.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7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Pool Table</a:t>
            </a:r>
          </a:p>
        </p:txBody>
      </p:sp>
      <p:sp>
        <p:nvSpPr>
          <p:cNvPr id="13" name="Rectangle 12"/>
          <p:cNvSpPr/>
          <p:nvPr/>
        </p:nvSpPr>
        <p:spPr>
          <a:xfrm>
            <a:off x="152400" y="990600"/>
            <a:ext cx="8686800" cy="1323439"/>
          </a:xfrm>
          <a:prstGeom prst="rect">
            <a:avLst/>
          </a:prstGeom>
        </p:spPr>
        <p:txBody>
          <a:bodyPr wrap="square">
            <a:spAutoFit/>
          </a:bodyPr>
          <a:lstStyle/>
          <a:p>
            <a:pPr marL="0" indent="0">
              <a:buFont typeface="Wingdings" pitchFamily="2" charset="2"/>
              <a:buNone/>
              <a:defRPr/>
            </a:pPr>
            <a:r>
              <a:rPr lang="en-US" sz="1600" b="1" dirty="0"/>
              <a:t> Many to one relationship</a:t>
            </a:r>
          </a:p>
          <a:p>
            <a:pPr marL="0" indent="0">
              <a:buFont typeface="Wingdings" pitchFamily="2" charset="2"/>
              <a:buNone/>
              <a:defRPr/>
            </a:pPr>
            <a:endParaRPr lang="en-US" sz="1600" dirty="0"/>
          </a:p>
          <a:p>
            <a:pPr marL="0" indent="0">
              <a:buFont typeface="Wingdings" pitchFamily="2" charset="2"/>
              <a:buNone/>
              <a:defRPr/>
            </a:pPr>
            <a:r>
              <a:rPr lang="en-US" sz="1600" dirty="0"/>
              <a:t>Many tables in ABAP dictionary equal to one table pool in database. Basically used to hold system data and customization data. One table pool contains large number of pooled tables having data of around 100 records each</a:t>
            </a:r>
            <a:endParaRPr lang="en-US" alt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546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1</a:t>
            </a:r>
            <a:endParaRPr lang="en-IN" dirty="0"/>
          </a:p>
        </p:txBody>
      </p:sp>
      <p:sp>
        <p:nvSpPr>
          <p:cNvPr id="8" name="Content Placeholder 2"/>
          <p:cNvSpPr>
            <a:spLocks noGrp="1"/>
          </p:cNvSpPr>
          <p:nvPr>
            <p:ph sz="quarter" idx="10"/>
          </p:nvPr>
        </p:nvSpPr>
        <p:spPr>
          <a:xfrm>
            <a:off x="493713" y="1066800"/>
            <a:ext cx="8116887" cy="533400"/>
          </a:xfrm>
        </p:spPr>
        <p:txBody>
          <a:bodyPr/>
          <a:lstStyle/>
          <a:p>
            <a:pPr marL="0" indent="0" algn="just">
              <a:buNone/>
            </a:pPr>
            <a:r>
              <a:rPr lang="en-US" sz="2000" dirty="0"/>
              <a:t>Go to transaction ‘SMARTFORMS’</a:t>
            </a:r>
            <a:endParaRPr lang="en-IN" sz="2000" dirty="0"/>
          </a:p>
        </p:txBody>
      </p:sp>
      <p:pic>
        <p:nvPicPr>
          <p:cNvPr id="3076" name="Picture 4" descr="http://www.saptechnical.com/Tutorials/Smartforms/GettingStarted/Sim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239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quarter" idx="10"/>
          </p:nvPr>
        </p:nvSpPr>
        <p:spPr>
          <a:xfrm>
            <a:off x="533400" y="5638800"/>
            <a:ext cx="8116887" cy="533400"/>
          </a:xfrm>
        </p:spPr>
        <p:txBody>
          <a:bodyPr/>
          <a:lstStyle/>
          <a:p>
            <a:pPr marL="0" indent="0" algn="just">
              <a:buNone/>
            </a:pPr>
            <a:r>
              <a:rPr lang="en-US" sz="2000" dirty="0"/>
              <a:t>Enter the name of form and click on Create</a:t>
            </a:r>
            <a:endParaRPr lang="en-IN" sz="2000" dirty="0"/>
          </a:p>
        </p:txBody>
      </p:sp>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217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2</a:t>
            </a:r>
            <a:endParaRPr lang="en-IN" dirty="0"/>
          </a:p>
        </p:txBody>
      </p:sp>
      <p:sp>
        <p:nvSpPr>
          <p:cNvPr id="8" name="Content Placeholder 2"/>
          <p:cNvSpPr>
            <a:spLocks noGrp="1"/>
          </p:cNvSpPr>
          <p:nvPr>
            <p:ph sz="quarter" idx="10"/>
          </p:nvPr>
        </p:nvSpPr>
        <p:spPr>
          <a:xfrm>
            <a:off x="493713" y="1066800"/>
            <a:ext cx="8116887" cy="533400"/>
          </a:xfrm>
        </p:spPr>
        <p:txBody>
          <a:bodyPr/>
          <a:lstStyle/>
          <a:p>
            <a:pPr marL="0" indent="0" algn="just">
              <a:buNone/>
            </a:pPr>
            <a:r>
              <a:rPr lang="en-IN" sz="2000" dirty="0"/>
              <a:t>Enter a short description for the form.</a:t>
            </a:r>
          </a:p>
        </p:txBody>
      </p:sp>
      <p:sp>
        <p:nvSpPr>
          <p:cNvPr id="11" name="Content Placeholder 2"/>
          <p:cNvSpPr>
            <a:spLocks noGrp="1"/>
          </p:cNvSpPr>
          <p:nvPr>
            <p:ph sz="quarter" idx="10"/>
          </p:nvPr>
        </p:nvSpPr>
        <p:spPr>
          <a:xfrm>
            <a:off x="533400" y="5638800"/>
            <a:ext cx="8116887" cy="533400"/>
          </a:xfrm>
        </p:spPr>
        <p:txBody>
          <a:bodyPr/>
          <a:lstStyle/>
          <a:p>
            <a:pPr marL="0" indent="0" algn="just">
              <a:buNone/>
            </a:pPr>
            <a:endParaRPr lang="en-IN" sz="2000" dirty="0"/>
          </a:p>
        </p:txBody>
      </p:sp>
      <p:pic>
        <p:nvPicPr>
          <p:cNvPr id="4098" name="Picture 2" descr="http://www.saptechnical.com/Tutorials/Smartforms/GettingStarted/Simp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1150"/>
            <a:ext cx="739140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9505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3</a:t>
            </a:r>
            <a:endParaRPr lang="en-IN" dirty="0"/>
          </a:p>
        </p:txBody>
      </p:sp>
      <p:sp>
        <p:nvSpPr>
          <p:cNvPr id="8" name="Content Placeholder 2"/>
          <p:cNvSpPr>
            <a:spLocks noGrp="1"/>
          </p:cNvSpPr>
          <p:nvPr>
            <p:ph sz="quarter" idx="10"/>
          </p:nvPr>
        </p:nvSpPr>
        <p:spPr>
          <a:xfrm>
            <a:off x="493713" y="1066800"/>
            <a:ext cx="8116887" cy="990600"/>
          </a:xfrm>
        </p:spPr>
        <p:txBody>
          <a:bodyPr/>
          <a:lstStyle/>
          <a:p>
            <a:pPr marL="0" indent="0" algn="just">
              <a:buNone/>
            </a:pPr>
            <a:r>
              <a:rPr lang="en-IN" sz="2000" dirty="0"/>
              <a:t>In this example, we will print a simple text using our form. To create a text, expand “Pages and Windows”-&gt; New Page. Select Main Window and Right click on that. Select Create à Text</a:t>
            </a:r>
          </a:p>
        </p:txBody>
      </p:sp>
      <p:sp>
        <p:nvSpPr>
          <p:cNvPr id="11" name="Content Placeholder 2"/>
          <p:cNvSpPr>
            <a:spLocks noGrp="1"/>
          </p:cNvSpPr>
          <p:nvPr>
            <p:ph sz="quarter" idx="10"/>
          </p:nvPr>
        </p:nvSpPr>
        <p:spPr>
          <a:xfrm>
            <a:off x="533400" y="5638800"/>
            <a:ext cx="8116887" cy="533400"/>
          </a:xfrm>
        </p:spPr>
        <p:txBody>
          <a:bodyPr/>
          <a:lstStyle/>
          <a:p>
            <a:pPr marL="0" indent="0" algn="just">
              <a:buNone/>
            </a:pPr>
            <a:endParaRPr lang="en-IN" sz="2000" dirty="0"/>
          </a:p>
        </p:txBody>
      </p:sp>
      <p:pic>
        <p:nvPicPr>
          <p:cNvPr id="5122" name="Picture 2" descr="http://www.saptechnical.com/Tutorials/Smartforms/GettingStarted/Si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48196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341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4</a:t>
            </a:r>
            <a:endParaRPr lang="en-IN" dirty="0"/>
          </a:p>
        </p:txBody>
      </p:sp>
      <p:sp>
        <p:nvSpPr>
          <p:cNvPr id="8" name="Content Placeholder 2"/>
          <p:cNvSpPr>
            <a:spLocks noGrp="1"/>
          </p:cNvSpPr>
          <p:nvPr>
            <p:ph sz="quarter" idx="10"/>
          </p:nvPr>
        </p:nvSpPr>
        <p:spPr>
          <a:xfrm>
            <a:off x="493713" y="1066800"/>
            <a:ext cx="8116887" cy="990600"/>
          </a:xfrm>
        </p:spPr>
        <p:txBody>
          <a:bodyPr/>
          <a:lstStyle/>
          <a:p>
            <a:pPr marL="0" indent="0" algn="just">
              <a:buNone/>
            </a:pPr>
            <a:r>
              <a:rPr lang="en-IN" sz="2000" dirty="0"/>
              <a:t>Give a name to the text and short description.</a:t>
            </a:r>
          </a:p>
          <a:p>
            <a:pPr marL="0" indent="0" algn="just">
              <a:buNone/>
            </a:pPr>
            <a:r>
              <a:rPr lang="en-IN" sz="2000" dirty="0"/>
              <a:t>Also enter the text you want to see on the form.</a:t>
            </a:r>
          </a:p>
        </p:txBody>
      </p:sp>
      <p:pic>
        <p:nvPicPr>
          <p:cNvPr id="6146" name="Picture 2" descr="http://www.saptechnical.com/Tutorials/Smartforms/GettingStarted/Simp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0866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93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5</a:t>
            </a:r>
            <a:endParaRPr lang="en-IN" dirty="0"/>
          </a:p>
        </p:txBody>
      </p:sp>
      <p:sp>
        <p:nvSpPr>
          <p:cNvPr id="8" name="Content Placeholder 2"/>
          <p:cNvSpPr>
            <a:spLocks noGrp="1"/>
          </p:cNvSpPr>
          <p:nvPr>
            <p:ph sz="quarter" idx="10"/>
          </p:nvPr>
        </p:nvSpPr>
        <p:spPr>
          <a:xfrm>
            <a:off x="493713" y="1066800"/>
            <a:ext cx="8116887" cy="990600"/>
          </a:xfrm>
        </p:spPr>
        <p:txBody>
          <a:bodyPr/>
          <a:lstStyle/>
          <a:p>
            <a:pPr marL="0" indent="0" algn="just">
              <a:buNone/>
            </a:pPr>
            <a:r>
              <a:rPr lang="en-IN" sz="2000" dirty="0"/>
              <a:t>SAVE and Activate the Smart form.</a:t>
            </a:r>
          </a:p>
          <a:p>
            <a:pPr marL="0" indent="0" algn="just">
              <a:buNone/>
            </a:pPr>
            <a:r>
              <a:rPr lang="en-IN" sz="2000" dirty="0"/>
              <a:t>To know the function module that is generated upon activation of this smart form, click on </a:t>
            </a:r>
            <a:r>
              <a:rPr lang="fr-FR" sz="2000" dirty="0" err="1"/>
              <a:t>Environment</a:t>
            </a:r>
            <a:r>
              <a:rPr lang="fr-FR" sz="2000" dirty="0"/>
              <a:t> -&gt; </a:t>
            </a:r>
            <a:r>
              <a:rPr lang="fr-FR" sz="2000" dirty="0" err="1"/>
              <a:t>Function</a:t>
            </a:r>
            <a:r>
              <a:rPr lang="fr-FR" sz="2000" dirty="0"/>
              <a:t> module </a:t>
            </a:r>
            <a:r>
              <a:rPr lang="fr-FR" sz="2000" dirty="0" err="1"/>
              <a:t>name</a:t>
            </a:r>
            <a:r>
              <a:rPr lang="fr-FR" sz="2000" dirty="0"/>
              <a:t>.</a:t>
            </a:r>
            <a:endParaRPr lang="en-IN" sz="2000" dirty="0"/>
          </a:p>
        </p:txBody>
      </p:sp>
      <p:pic>
        <p:nvPicPr>
          <p:cNvPr id="7170" name="Picture 2" descr="http://www.saptechnical.com/Tutorials/Smartforms/GettingStarted/Simpl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4038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aptechnical.com/Tutorials/Smartforms/GettingStarted/Simpl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3248025"/>
            <a:ext cx="41529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438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6</a:t>
            </a:r>
            <a:endParaRPr lang="en-IN" dirty="0"/>
          </a:p>
        </p:txBody>
      </p:sp>
      <p:sp>
        <p:nvSpPr>
          <p:cNvPr id="8" name="Content Placeholder 2"/>
          <p:cNvSpPr>
            <a:spLocks noGrp="1"/>
          </p:cNvSpPr>
          <p:nvPr>
            <p:ph sz="quarter" idx="10"/>
          </p:nvPr>
        </p:nvSpPr>
        <p:spPr>
          <a:xfrm>
            <a:off x="493713" y="1066800"/>
            <a:ext cx="8116887" cy="990600"/>
          </a:xfrm>
        </p:spPr>
        <p:txBody>
          <a:bodyPr/>
          <a:lstStyle/>
          <a:p>
            <a:pPr marL="0" indent="0" algn="just">
              <a:buNone/>
            </a:pPr>
            <a:r>
              <a:rPr lang="en-IN" sz="2000" dirty="0"/>
              <a:t>Test the smart form by clicking on Test. You would be navigated to the function builder with the function module defaulting to the one that is generated earlier.</a:t>
            </a:r>
          </a:p>
        </p:txBody>
      </p:sp>
      <p:sp>
        <p:nvSpPr>
          <p:cNvPr id="11" name="Content Placeholder 2"/>
          <p:cNvSpPr>
            <a:spLocks noGrp="1"/>
          </p:cNvSpPr>
          <p:nvPr>
            <p:ph sz="quarter" idx="10"/>
          </p:nvPr>
        </p:nvSpPr>
        <p:spPr>
          <a:xfrm>
            <a:off x="533400" y="5638800"/>
            <a:ext cx="8116887" cy="533400"/>
          </a:xfrm>
        </p:spPr>
        <p:txBody>
          <a:bodyPr/>
          <a:lstStyle/>
          <a:p>
            <a:pPr marL="0" indent="0" algn="just">
              <a:buNone/>
            </a:pPr>
            <a:r>
              <a:rPr lang="en-US" sz="2000" dirty="0"/>
              <a:t>Click on Execute</a:t>
            </a:r>
            <a:endParaRPr lang="en-IN" sz="2000" dirty="0"/>
          </a:p>
        </p:txBody>
      </p:sp>
      <p:pic>
        <p:nvPicPr>
          <p:cNvPr id="8194" name="Picture 2" descr="http://www.saptechnical.com/Tutorials/Smartforms/GettingStarted/Simpl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7056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149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7</a:t>
            </a:r>
            <a:endParaRPr lang="en-IN" dirty="0"/>
          </a:p>
        </p:txBody>
      </p:sp>
      <p:pic>
        <p:nvPicPr>
          <p:cNvPr id="9218" name="Picture 2" descr="http://www.saptechnical.com/Tutorials/Smartforms/GettingStarted/Simpl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1628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0"/>
          </p:nvPr>
        </p:nvSpPr>
        <p:spPr>
          <a:xfrm>
            <a:off x="533400" y="5715000"/>
            <a:ext cx="8116887" cy="457200"/>
          </a:xfrm>
        </p:spPr>
        <p:txBody>
          <a:bodyPr/>
          <a:lstStyle/>
          <a:p>
            <a:pPr marL="0" indent="0">
              <a:buNone/>
            </a:pPr>
            <a:r>
              <a:rPr lang="en-IN" dirty="0"/>
              <a:t>Since we do not have any parameters to pass on, click on Execute.</a:t>
            </a:r>
          </a:p>
        </p:txBody>
      </p:sp>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9821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Smart Form – Step 7</a:t>
            </a:r>
            <a:endParaRPr lang="en-IN" dirty="0"/>
          </a:p>
        </p:txBody>
      </p:sp>
      <p:sp>
        <p:nvSpPr>
          <p:cNvPr id="3" name="Content Placeholder 2"/>
          <p:cNvSpPr>
            <a:spLocks noGrp="1"/>
          </p:cNvSpPr>
          <p:nvPr>
            <p:ph sz="quarter" idx="10"/>
          </p:nvPr>
        </p:nvSpPr>
        <p:spPr/>
        <p:txBody>
          <a:bodyPr/>
          <a:lstStyle/>
          <a:p>
            <a:endParaRPr lang="en-IN"/>
          </a:p>
        </p:txBody>
      </p:sp>
      <p:pic>
        <p:nvPicPr>
          <p:cNvPr id="10242" name="Picture 2" descr="http://www.saptechnical.com/Tutorials/Smartforms/GettingStarted/Simpl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063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All Entries</a:t>
            </a:r>
            <a:endParaRPr lang="en-IN" dirty="0"/>
          </a:p>
        </p:txBody>
      </p:sp>
      <p:sp>
        <p:nvSpPr>
          <p:cNvPr id="3" name="Content Placeholder 2"/>
          <p:cNvSpPr>
            <a:spLocks noGrp="1"/>
          </p:cNvSpPr>
          <p:nvPr>
            <p:ph sz="quarter" idx="10"/>
          </p:nvPr>
        </p:nvSpPr>
        <p:spPr>
          <a:xfrm>
            <a:off x="457200" y="1219200"/>
            <a:ext cx="8001000" cy="1524000"/>
          </a:xfrm>
        </p:spPr>
        <p:txBody>
          <a:bodyPr/>
          <a:lstStyle/>
          <a:p>
            <a:r>
              <a:rPr lang="en-IN" dirty="0"/>
              <a:t>The for all entries creates a where clause, where all the entries in the driver table are combined with OR. </a:t>
            </a:r>
          </a:p>
          <a:p>
            <a:r>
              <a:rPr lang="en-IN" dirty="0"/>
              <a:t>If the number of  entries in the driver table is larger than </a:t>
            </a:r>
            <a:r>
              <a:rPr lang="en-IN" dirty="0" err="1"/>
              <a:t>rsdb</a:t>
            </a:r>
            <a:r>
              <a:rPr lang="en-IN" dirty="0"/>
              <a:t>/</a:t>
            </a:r>
            <a:r>
              <a:rPr lang="en-IN" dirty="0" err="1"/>
              <a:t>max_blocking_factor</a:t>
            </a:r>
            <a:r>
              <a:rPr lang="en-IN" dirty="0"/>
              <a:t>, several similar SQL statements are executed to limit the length of the WHERE clause. </a:t>
            </a:r>
          </a:p>
        </p:txBody>
      </p:sp>
      <p:sp>
        <p:nvSpPr>
          <p:cNvPr id="7" name="Content Placeholder 6"/>
          <p:cNvSpPr>
            <a:spLocks noGrp="1"/>
          </p:cNvSpPr>
          <p:nvPr>
            <p:ph sz="quarter" idx="14"/>
          </p:nvPr>
        </p:nvSpPr>
        <p:spPr>
          <a:xfrm>
            <a:off x="457200" y="4419600"/>
            <a:ext cx="8116887" cy="1828800"/>
          </a:xfrm>
        </p:spPr>
        <p:txBody>
          <a:bodyPr/>
          <a:lstStyle/>
          <a:p>
            <a:r>
              <a:rPr lang="en-US" sz="1800" dirty="0"/>
              <a:t>Removing duplicates from the driver table</a:t>
            </a:r>
          </a:p>
          <a:p>
            <a:r>
              <a:rPr lang="en-US" sz="1800" dirty="0"/>
              <a:t>Sorting the driver table</a:t>
            </a:r>
          </a:p>
          <a:p>
            <a:pPr marL="0" indent="0">
              <a:buNone/>
            </a:pPr>
            <a:r>
              <a:rPr lang="en-IN" sz="1800" dirty="0"/>
              <a:t>If possible, convert the data in the driver table to ranges so a BETWEEN statement is used instead of and OR statement: </a:t>
            </a:r>
            <a:br>
              <a:rPr lang="en-IN" sz="1800" dirty="0"/>
            </a:br>
            <a:r>
              <a:rPr lang="en-IN" sz="1800" dirty="0"/>
              <a:t>	FOR ALL ENTRIES IN </a:t>
            </a:r>
            <a:r>
              <a:rPr lang="en-IN" sz="1800" dirty="0" err="1"/>
              <a:t>i_tab</a:t>
            </a:r>
            <a:r>
              <a:rPr lang="en-IN" sz="1800" dirty="0"/>
              <a:t> </a:t>
            </a:r>
            <a:br>
              <a:rPr lang="en-IN" sz="1800" dirty="0"/>
            </a:br>
            <a:r>
              <a:rPr lang="en-IN" sz="1800" dirty="0"/>
              <a:t>  	WHERE 	</a:t>
            </a:r>
            <a:r>
              <a:rPr lang="en-IN" sz="1800" dirty="0" err="1"/>
              <a:t>mykey</a:t>
            </a:r>
            <a:r>
              <a:rPr lang="en-IN" sz="1800" dirty="0"/>
              <a:t> &gt;= </a:t>
            </a:r>
            <a:r>
              <a:rPr lang="en-IN" sz="1800" dirty="0" err="1"/>
              <a:t>i_tab</a:t>
            </a:r>
            <a:r>
              <a:rPr lang="en-IN" sz="1800" dirty="0"/>
              <a:t>-low and </a:t>
            </a:r>
            <a:r>
              <a:rPr lang="en-IN" sz="1800" dirty="0" err="1"/>
              <a:t>mykey</a:t>
            </a:r>
            <a:r>
              <a:rPr lang="en-IN" sz="1800" dirty="0"/>
              <a:t> &lt;= </a:t>
            </a:r>
            <a:r>
              <a:rPr lang="en-IN" sz="1800" dirty="0" err="1"/>
              <a:t>i_tab</a:t>
            </a:r>
            <a:r>
              <a:rPr lang="en-IN" sz="1800" dirty="0"/>
              <a:t>-high.</a:t>
            </a:r>
          </a:p>
          <a:p>
            <a:pPr marL="0" indent="0">
              <a:buNone/>
            </a:pPr>
            <a:r>
              <a:rPr lang="en-US" dirty="0"/>
              <a:t> </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3787026483"/>
              </p:ext>
            </p:extLst>
          </p:nvPr>
        </p:nvGraphicFramePr>
        <p:xfrm>
          <a:off x="304800" y="2743200"/>
          <a:ext cx="8458200" cy="1559560"/>
        </p:xfrm>
        <a:graphic>
          <a:graphicData uri="http://schemas.openxmlformats.org/drawingml/2006/table">
            <a:tbl>
              <a:tblPr firstRow="1" bandRow="1">
                <a:tableStyleId>{5C22544A-7EE6-4342-B048-85BDC9FD1C3A}</a:tableStyleId>
              </a:tblPr>
              <a:tblGrid>
                <a:gridCol w="43434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pPr algn="ctr"/>
                      <a:r>
                        <a:rPr lang="en-US" dirty="0">
                          <a:latin typeface="Helvetica CE"/>
                        </a:rPr>
                        <a:t>Pros</a:t>
                      </a:r>
                      <a:endParaRPr lang="en-IN" dirty="0">
                        <a:latin typeface="Helvetica CE"/>
                      </a:endParaRPr>
                    </a:p>
                  </a:txBody>
                  <a:tcPr/>
                </a:tc>
                <a:tc>
                  <a:txBody>
                    <a:bodyPr/>
                    <a:lstStyle/>
                    <a:p>
                      <a:pPr algn="ctr"/>
                      <a:r>
                        <a:rPr lang="en-US" dirty="0">
                          <a:latin typeface="Helvetica CE"/>
                        </a:rPr>
                        <a:t>Cons</a:t>
                      </a:r>
                      <a:endParaRPr lang="en-IN" dirty="0">
                        <a:latin typeface="Helvetica CE"/>
                      </a:endParaRP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en-US" dirty="0">
                          <a:latin typeface="Helvetica CE"/>
                        </a:rPr>
                        <a:t>Large Amount of Data</a:t>
                      </a:r>
                    </a:p>
                    <a:p>
                      <a:pPr marL="285750" indent="-285750">
                        <a:buFont typeface="Arial" panose="020B0604020202020204" pitchFamily="34" charset="0"/>
                        <a:buChar char="•"/>
                      </a:pPr>
                      <a:r>
                        <a:rPr lang="en-US" dirty="0">
                          <a:latin typeface="Helvetica CE"/>
                        </a:rPr>
                        <a:t>Mixing processing and reading of data</a:t>
                      </a:r>
                    </a:p>
                    <a:p>
                      <a:pPr marL="285750" indent="-285750">
                        <a:buFont typeface="Arial" panose="020B0604020202020204" pitchFamily="34" charset="0"/>
                        <a:buChar char="•"/>
                      </a:pPr>
                      <a:r>
                        <a:rPr lang="en-US" dirty="0">
                          <a:latin typeface="Helvetica CE"/>
                        </a:rPr>
                        <a:t>Fast Internal processing of data</a:t>
                      </a:r>
                    </a:p>
                    <a:p>
                      <a:pPr marL="285750" indent="-285750">
                        <a:buFont typeface="Arial" panose="020B0604020202020204" pitchFamily="34" charset="0"/>
                        <a:buChar char="•"/>
                      </a:pPr>
                      <a:r>
                        <a:rPr lang="en-US" dirty="0">
                          <a:latin typeface="Helvetica CE"/>
                        </a:rPr>
                        <a:t>Fast</a:t>
                      </a:r>
                      <a:endParaRPr lang="en-IN" dirty="0">
                        <a:latin typeface="Helvetica CE"/>
                      </a:endParaRPr>
                    </a:p>
                  </a:txBody>
                  <a:tcPr/>
                </a:tc>
                <a:tc>
                  <a:txBody>
                    <a:bodyPr/>
                    <a:lstStyle/>
                    <a:p>
                      <a:pPr marL="285750" indent="-285750">
                        <a:buFont typeface="Arial" panose="020B0604020202020204" pitchFamily="34" charset="0"/>
                        <a:buChar char="•"/>
                      </a:pPr>
                      <a:r>
                        <a:rPr lang="en-US" dirty="0">
                          <a:latin typeface="Helvetica CE"/>
                        </a:rPr>
                        <a:t>Difficult to program/understand</a:t>
                      </a:r>
                    </a:p>
                    <a:p>
                      <a:pPr marL="285750" indent="-285750">
                        <a:buFont typeface="Arial" panose="020B0604020202020204" pitchFamily="34" charset="0"/>
                        <a:buChar char="•"/>
                      </a:pPr>
                      <a:r>
                        <a:rPr lang="en-US" dirty="0">
                          <a:latin typeface="Helvetica CE"/>
                        </a:rPr>
                        <a:t>Memory could be critical  (Use FREE or PACKAG size)</a:t>
                      </a:r>
                      <a:endParaRPr lang="en-IN" dirty="0">
                        <a:latin typeface="Helvetica CE"/>
                      </a:endParaRPr>
                    </a:p>
                  </a:txBody>
                  <a:tcPr/>
                </a:tc>
                <a:extLst>
                  <a:ext uri="{0D108BD9-81ED-4DB2-BD59-A6C34878D82A}">
                    <a16:rowId xmlns="" xmlns:a16="http://schemas.microsoft.com/office/drawing/2014/main" val="10001"/>
                  </a:ext>
                </a:extLst>
              </a:tr>
            </a:tbl>
          </a:graphicData>
        </a:graphic>
      </p:graphicFrame>
      <p:pic>
        <p:nvPicPr>
          <p:cNvPr id="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350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Nested Selects</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1147790436"/>
              </p:ext>
            </p:extLst>
          </p:nvPr>
        </p:nvGraphicFramePr>
        <p:xfrm>
          <a:off x="533400" y="2590800"/>
          <a:ext cx="7924800" cy="155956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370840">
                <a:tc>
                  <a:txBody>
                    <a:bodyPr/>
                    <a:lstStyle/>
                    <a:p>
                      <a:pPr algn="ctr"/>
                      <a:r>
                        <a:rPr lang="en-US" dirty="0">
                          <a:latin typeface="Helvetica CE"/>
                        </a:rPr>
                        <a:t>Pros</a:t>
                      </a:r>
                      <a:endParaRPr lang="en-IN" dirty="0">
                        <a:latin typeface="Helvetica CE"/>
                      </a:endParaRPr>
                    </a:p>
                  </a:txBody>
                  <a:tcPr/>
                </a:tc>
                <a:tc>
                  <a:txBody>
                    <a:bodyPr/>
                    <a:lstStyle/>
                    <a:p>
                      <a:pPr algn="ctr"/>
                      <a:r>
                        <a:rPr lang="en-US" dirty="0">
                          <a:latin typeface="Helvetica CE"/>
                        </a:rPr>
                        <a:t>Cons</a:t>
                      </a:r>
                      <a:endParaRPr lang="en-IN" dirty="0">
                        <a:latin typeface="Helvetica CE"/>
                      </a:endParaRP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Small amount of data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Mixing processing and reading of data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Easy to code - and understand </a:t>
                      </a:r>
                    </a:p>
                  </a:txBody>
                  <a:tcPr/>
                </a:tc>
                <a:tc>
                  <a:txBody>
                    <a:bodyPr/>
                    <a:lstStyle/>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Large amount of data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when mixed processing isn’t needed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Performance killer no. 1</a:t>
                      </a: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VIEW</a:t>
            </a:r>
          </a:p>
        </p:txBody>
      </p:sp>
      <p:sp>
        <p:nvSpPr>
          <p:cNvPr id="13" name="Rectangle 12"/>
          <p:cNvSpPr/>
          <p:nvPr/>
        </p:nvSpPr>
        <p:spPr>
          <a:xfrm>
            <a:off x="152400" y="990600"/>
            <a:ext cx="8686800" cy="3293209"/>
          </a:xfrm>
          <a:prstGeom prst="rect">
            <a:avLst/>
          </a:prstGeom>
        </p:spPr>
        <p:txBody>
          <a:bodyPr wrap="square">
            <a:spAutoFit/>
          </a:bodyPr>
          <a:lstStyle/>
          <a:p>
            <a:pPr marL="0" indent="0">
              <a:buFont typeface="Wingdings" pitchFamily="2" charset="2"/>
              <a:buNone/>
              <a:defRPr/>
            </a:pPr>
            <a:endParaRPr lang="en-US" sz="1600" b="1" dirty="0"/>
          </a:p>
          <a:p>
            <a:pPr marL="0" indent="0">
              <a:buFont typeface="Wingdings" pitchFamily="2" charset="2"/>
              <a:buNone/>
              <a:defRPr/>
            </a:pPr>
            <a:r>
              <a:rPr lang="en-IN" sz="1600" b="1" dirty="0"/>
              <a:t>Platform-dependent definition of a classic view in the ABAP Dictionary.</a:t>
            </a:r>
          </a:p>
          <a:p>
            <a:pPr marL="0" indent="0">
              <a:buFont typeface="Wingdings" pitchFamily="2" charset="2"/>
              <a:buNone/>
              <a:defRPr/>
            </a:pPr>
            <a:endParaRPr lang="en-IN" sz="1600" b="1" dirty="0"/>
          </a:p>
          <a:p>
            <a:pPr marL="0" indent="0">
              <a:buFont typeface="Wingdings" pitchFamily="2" charset="2"/>
              <a:buNone/>
              <a:defRPr/>
            </a:pPr>
            <a:r>
              <a:rPr lang="en-IN" sz="1600" b="1" dirty="0"/>
              <a:t>Classic views are:</a:t>
            </a:r>
          </a:p>
          <a:p>
            <a:pPr marL="0" indent="0">
              <a:buFont typeface="Wingdings" pitchFamily="2" charset="2"/>
              <a:buNone/>
              <a:defRPr/>
            </a:pPr>
            <a:endParaRPr lang="en-US" sz="1600" b="1" dirty="0"/>
          </a:p>
          <a:p>
            <a:pPr marL="0" indent="0">
              <a:buFont typeface="Wingdings" pitchFamily="2" charset="2"/>
              <a:buNone/>
              <a:defRPr/>
            </a:pPr>
            <a:r>
              <a:rPr lang="en-US" sz="1600" b="1" dirty="0"/>
              <a:t>DATABASE VIEW</a:t>
            </a:r>
          </a:p>
          <a:p>
            <a:pPr marL="0" indent="0">
              <a:buFont typeface="Wingdings" pitchFamily="2" charset="2"/>
              <a:buNone/>
              <a:defRPr/>
            </a:pPr>
            <a:endParaRPr lang="en-US" sz="1600" dirty="0"/>
          </a:p>
          <a:p>
            <a:pPr>
              <a:defRPr/>
            </a:pPr>
            <a:r>
              <a:rPr lang="en-US" sz="1600" b="1" dirty="0"/>
              <a:t>PROJECTION VIEW</a:t>
            </a:r>
          </a:p>
          <a:p>
            <a:pPr marL="0" indent="0">
              <a:buFont typeface="Wingdings" pitchFamily="2" charset="2"/>
              <a:buNone/>
              <a:defRPr/>
            </a:pPr>
            <a:endParaRPr lang="en-US" sz="1600" dirty="0"/>
          </a:p>
          <a:p>
            <a:pPr>
              <a:defRPr/>
            </a:pPr>
            <a:r>
              <a:rPr lang="en-US" sz="1600" b="1" dirty="0"/>
              <a:t>MAINTENANCE VIEW</a:t>
            </a:r>
          </a:p>
          <a:p>
            <a:pPr marL="0" indent="0">
              <a:buFont typeface="Wingdings" pitchFamily="2" charset="2"/>
              <a:buNone/>
              <a:defRPr/>
            </a:pPr>
            <a:endParaRPr lang="en-US" sz="1600" dirty="0"/>
          </a:p>
          <a:p>
            <a:pPr>
              <a:defRPr/>
            </a:pPr>
            <a:r>
              <a:rPr lang="en-US" sz="1600" b="1" dirty="0"/>
              <a:t>HELP VIEW</a:t>
            </a:r>
          </a:p>
          <a:p>
            <a:pPr marL="0" indent="0">
              <a:buFont typeface="Wingdings" pitchFamily="2" charset="2"/>
              <a:buNone/>
              <a:defRPr/>
            </a:pPr>
            <a:endParaRPr 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2749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Using Joins</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1213799848"/>
              </p:ext>
            </p:extLst>
          </p:nvPr>
        </p:nvGraphicFramePr>
        <p:xfrm>
          <a:off x="533400" y="2021840"/>
          <a:ext cx="7924800" cy="210820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370840">
                <a:tc>
                  <a:txBody>
                    <a:bodyPr/>
                    <a:lstStyle/>
                    <a:p>
                      <a:pPr algn="ctr"/>
                      <a:r>
                        <a:rPr lang="en-US" dirty="0">
                          <a:latin typeface="Helvetica CE"/>
                        </a:rPr>
                        <a:t>Pros</a:t>
                      </a:r>
                      <a:endParaRPr lang="en-IN" dirty="0">
                        <a:latin typeface="Helvetica CE"/>
                      </a:endParaRPr>
                    </a:p>
                  </a:txBody>
                  <a:tcPr/>
                </a:tc>
                <a:tc>
                  <a:txBody>
                    <a:bodyPr/>
                    <a:lstStyle/>
                    <a:p>
                      <a:pPr algn="ctr"/>
                      <a:r>
                        <a:rPr lang="en-US" dirty="0">
                          <a:latin typeface="Helvetica CE"/>
                        </a:rPr>
                        <a:t>Cons</a:t>
                      </a:r>
                      <a:endParaRPr lang="en-IN" dirty="0">
                        <a:latin typeface="Helvetica CE"/>
                      </a:endParaRP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Very large amount of data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Similar to Nested selects - when the accesses are planned by the programmer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In some cases the fastest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Not so memory critical</a:t>
                      </a:r>
                    </a:p>
                  </a:txBody>
                  <a:tcPr/>
                </a:tc>
                <a:tc>
                  <a:txBody>
                    <a:bodyPr/>
                    <a:lstStyle/>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Very difficult to program/understand </a:t>
                      </a:r>
                    </a:p>
                    <a:p>
                      <a:pPr marL="285750" indent="-285750">
                        <a:buFont typeface="Arial" panose="020B0604020202020204" pitchFamily="34" charset="0"/>
                        <a:buChar char="•"/>
                      </a:pPr>
                      <a:r>
                        <a:rPr lang="en-IN" sz="1800" b="0" i="0" kern="1200" dirty="0">
                          <a:solidFill>
                            <a:schemeClr val="dk1"/>
                          </a:solidFill>
                          <a:effectLst/>
                          <a:latin typeface="Helvetica CE"/>
                          <a:ea typeface="+mn-ea"/>
                          <a:cs typeface="+mn-cs"/>
                        </a:rPr>
                        <a:t>Mixing processing and reading of data not possible </a:t>
                      </a: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136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Use the selection criteria </a:t>
            </a:r>
          </a:p>
        </p:txBody>
      </p:sp>
      <p:graphicFrame>
        <p:nvGraphicFramePr>
          <p:cNvPr id="8" name="Table 7"/>
          <p:cNvGraphicFramePr>
            <a:graphicFrameLocks noGrp="1"/>
          </p:cNvGraphicFramePr>
          <p:nvPr>
            <p:extLst>
              <p:ext uri="{D42A27DB-BD31-4B8C-83A1-F6EECF244321}">
                <p14:modId xmlns:p14="http://schemas.microsoft.com/office/powerpoint/2010/main" val="697393975"/>
              </p:ext>
            </p:extLst>
          </p:nvPr>
        </p:nvGraphicFramePr>
        <p:xfrm>
          <a:off x="533400" y="2021840"/>
          <a:ext cx="8077200" cy="2863319"/>
        </p:xfrm>
        <a:graphic>
          <a:graphicData uri="http://schemas.openxmlformats.org/drawingml/2006/table">
            <a:tbl>
              <a:tblPr firstRow="1" bandRow="1">
                <a:tableStyleId>{5C22544A-7EE6-4342-B048-85BDC9FD1C3A}</a:tableStyleId>
              </a:tblPr>
              <a:tblGrid>
                <a:gridCol w="41910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tblGrid>
              <a:tr h="577319">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2277641">
                <a:tc>
                  <a:txBody>
                    <a:bodyPr/>
                    <a:lstStyle/>
                    <a:p>
                      <a:pPr marL="0" indent="0">
                        <a:buFont typeface="Arial" panose="020B0604020202020204" pitchFamily="34" charset="0"/>
                        <a:buNone/>
                      </a:pPr>
                      <a:endParaRPr lang="en-IN" dirty="0">
                        <a:latin typeface="Helvetica CE"/>
                      </a:endParaRPr>
                    </a:p>
                    <a:p>
                      <a:pPr marL="0" indent="0">
                        <a:buFont typeface="Arial" panose="020B0604020202020204" pitchFamily="34" charset="0"/>
                        <a:buNone/>
                      </a:pPr>
                      <a:r>
                        <a:rPr lang="en-IN" dirty="0">
                          <a:latin typeface="Helvetica CE"/>
                        </a:rPr>
                        <a:t>SELECT * </a:t>
                      </a:r>
                    </a:p>
                    <a:p>
                      <a:pPr marL="0" indent="0">
                        <a:buFont typeface="Arial" panose="020B0604020202020204" pitchFamily="34" charset="0"/>
                        <a:buNone/>
                      </a:pPr>
                      <a:r>
                        <a:rPr lang="en-IN" dirty="0">
                          <a:latin typeface="Helvetica CE"/>
                        </a:rPr>
                        <a:t>              FROM</a:t>
                      </a:r>
                      <a:r>
                        <a:rPr lang="en-IN" baseline="0" dirty="0">
                          <a:latin typeface="Helvetica CE"/>
                        </a:rPr>
                        <a:t> </a:t>
                      </a:r>
                      <a:r>
                        <a:rPr lang="en-IN" dirty="0">
                          <a:latin typeface="Helvetica CE"/>
                        </a:rPr>
                        <a:t>SBOOK.</a:t>
                      </a:r>
                    </a:p>
                    <a:p>
                      <a:pPr marL="0" indent="0">
                        <a:buFont typeface="Arial" panose="020B0604020202020204" pitchFamily="34" charset="0"/>
                        <a:buNone/>
                      </a:pPr>
                      <a:r>
                        <a:rPr lang="en-IN" dirty="0">
                          <a:latin typeface="Helvetica CE"/>
                        </a:rPr>
                        <a:t>         </a:t>
                      </a:r>
                    </a:p>
                    <a:p>
                      <a:pPr marL="0" indent="0">
                        <a:buFont typeface="Arial" panose="020B0604020202020204" pitchFamily="34" charset="0"/>
                        <a:buNone/>
                      </a:pPr>
                      <a:r>
                        <a:rPr lang="en-IN" dirty="0">
                          <a:latin typeface="Helvetica CE"/>
                        </a:rPr>
                        <a:t>      CHECK: SBOOK-CARRID = 'LH‘ </a:t>
                      </a:r>
                      <a:r>
                        <a:rPr lang="en-IN" baseline="0" dirty="0">
                          <a:latin typeface="Helvetica CE"/>
                        </a:rPr>
                        <a:t> </a:t>
                      </a:r>
                    </a:p>
                    <a:p>
                      <a:pPr marL="0" indent="0">
                        <a:buFont typeface="Arial" panose="020B0604020202020204" pitchFamily="34" charset="0"/>
                        <a:buNone/>
                      </a:pPr>
                      <a:r>
                        <a:rPr lang="en-IN" baseline="0" dirty="0">
                          <a:latin typeface="Helvetica CE"/>
                        </a:rPr>
                        <a:t>            </a:t>
                      </a:r>
                      <a:r>
                        <a:rPr lang="en-IN" dirty="0">
                          <a:latin typeface="Helvetica CE"/>
                        </a:rPr>
                        <a:t>AND SBOOK-CONNID =</a:t>
                      </a:r>
                      <a:r>
                        <a:rPr lang="en-IN" baseline="0" dirty="0">
                          <a:latin typeface="Helvetica CE"/>
                        </a:rPr>
                        <a:t> </a:t>
                      </a:r>
                      <a:r>
                        <a:rPr lang="en-IN" dirty="0">
                          <a:latin typeface="Helvetica CE"/>
                        </a:rPr>
                        <a:t>'0400'.</a:t>
                      </a:r>
                      <a:r>
                        <a:rPr lang="en-IN" baseline="0" dirty="0">
                          <a:latin typeface="Helvetica CE"/>
                        </a:rPr>
                        <a:t> </a:t>
                      </a:r>
                      <a:r>
                        <a:rPr lang="en-IN" dirty="0">
                          <a:latin typeface="Helvetica CE"/>
                        </a:rPr>
                        <a:t> </a:t>
                      </a:r>
                    </a:p>
                    <a:p>
                      <a:pPr marL="0" indent="0">
                        <a:buFont typeface="Arial" panose="020B0604020202020204" pitchFamily="34" charset="0"/>
                        <a:buNone/>
                      </a:pPr>
                      <a:endParaRPr lang="en-IN" dirty="0">
                        <a:latin typeface="Helvetica CE"/>
                      </a:endParaRPr>
                    </a:p>
                    <a:p>
                      <a:pPr marL="0" indent="0">
                        <a:buFont typeface="Arial" panose="020B0604020202020204" pitchFamily="34" charset="0"/>
                        <a:buNone/>
                      </a:pPr>
                      <a:r>
                        <a:rPr lang="en-IN" dirty="0">
                          <a:latin typeface="Helvetica CE"/>
                        </a:rPr>
                        <a:t>ENDSELECT.</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IN" dirty="0">
                        <a:latin typeface="Helvetica CE"/>
                      </a:endParaRPr>
                    </a:p>
                    <a:p>
                      <a:pPr marL="0" indent="0">
                        <a:buFont typeface="Arial" panose="020B0604020202020204" pitchFamily="34" charset="0"/>
                        <a:buNone/>
                      </a:pPr>
                      <a:r>
                        <a:rPr lang="en-IN" dirty="0">
                          <a:latin typeface="Helvetica CE"/>
                        </a:rPr>
                        <a:t>SELECT * </a:t>
                      </a:r>
                    </a:p>
                    <a:p>
                      <a:pPr marL="0" indent="0">
                        <a:buFont typeface="Arial" panose="020B0604020202020204" pitchFamily="34" charset="0"/>
                        <a:buNone/>
                      </a:pPr>
                      <a:r>
                        <a:rPr lang="en-IN" dirty="0">
                          <a:latin typeface="Helvetica CE"/>
                        </a:rPr>
                        <a:t>              FROM</a:t>
                      </a:r>
                      <a:r>
                        <a:rPr lang="en-IN" baseline="0" dirty="0">
                          <a:latin typeface="Helvetica CE"/>
                        </a:rPr>
                        <a:t> </a:t>
                      </a:r>
                      <a:r>
                        <a:rPr lang="en-IN" dirty="0">
                          <a:latin typeface="Helvetica CE"/>
                        </a:rPr>
                        <a:t>SBOOK</a:t>
                      </a:r>
                    </a:p>
                    <a:p>
                      <a:pPr marL="0" indent="0">
                        <a:buFont typeface="Arial" panose="020B0604020202020204" pitchFamily="34" charset="0"/>
                        <a:buNone/>
                      </a:pPr>
                      <a:r>
                        <a:rPr lang="en-IN" dirty="0">
                          <a:latin typeface="Helvetica CE"/>
                        </a:rPr>
                        <a:t>              WHERE</a:t>
                      </a:r>
                      <a:r>
                        <a:rPr lang="en-IN" baseline="0" dirty="0">
                          <a:latin typeface="Helvetica CE"/>
                        </a:rPr>
                        <a:t> </a:t>
                      </a:r>
                      <a:r>
                        <a:rPr lang="en-IN" dirty="0">
                          <a:latin typeface="Helvetica CE"/>
                        </a:rPr>
                        <a:t>CARRID = 'LH‘ </a:t>
                      </a:r>
                    </a:p>
                    <a:p>
                      <a:pPr marL="0" indent="0">
                        <a:buFont typeface="Arial" panose="020B0604020202020204" pitchFamily="34" charset="0"/>
                        <a:buNone/>
                      </a:pPr>
                      <a:r>
                        <a:rPr lang="en-IN" dirty="0">
                          <a:latin typeface="Helvetica CE"/>
                        </a:rPr>
                        <a:t>                   AND</a:t>
                      </a:r>
                      <a:r>
                        <a:rPr lang="en-IN" baseline="0" dirty="0">
                          <a:latin typeface="Helvetica CE"/>
                        </a:rPr>
                        <a:t> </a:t>
                      </a:r>
                      <a:r>
                        <a:rPr lang="en-IN" dirty="0">
                          <a:latin typeface="Helvetica CE"/>
                        </a:rPr>
                        <a:t>CONNID =</a:t>
                      </a:r>
                      <a:r>
                        <a:rPr lang="en-IN" baseline="0" dirty="0">
                          <a:latin typeface="Helvetica CE"/>
                        </a:rPr>
                        <a:t> </a:t>
                      </a:r>
                      <a:r>
                        <a:rPr lang="en-IN" dirty="0">
                          <a:latin typeface="Helvetica CE"/>
                        </a:rPr>
                        <a:t>'0400'.</a:t>
                      </a:r>
                      <a:r>
                        <a:rPr lang="en-IN" baseline="0" dirty="0">
                          <a:latin typeface="Helvetica CE"/>
                        </a:rPr>
                        <a:t> </a:t>
                      </a:r>
                    </a:p>
                    <a:p>
                      <a:pPr marL="0" indent="0">
                        <a:buFont typeface="Arial" panose="020B0604020202020204" pitchFamily="34" charset="0"/>
                        <a:buNone/>
                      </a:pPr>
                      <a:r>
                        <a:rPr lang="en-IN" dirty="0">
                          <a:latin typeface="Helvetica CE"/>
                        </a:rPr>
                        <a:t> ENDSELECT.</a:t>
                      </a:r>
                      <a:endParaRPr lang="en-IN" sz="1800" b="0" i="0" kern="1200" dirty="0">
                        <a:solidFill>
                          <a:schemeClr val="dk1"/>
                        </a:solidFill>
                        <a:effectLst/>
                        <a:latin typeface="Helvetica CE"/>
                        <a:ea typeface="+mn-ea"/>
                        <a:cs typeface="+mn-cs"/>
                      </a:endParaRPr>
                    </a:p>
                    <a:p>
                      <a:pPr marL="0" indent="0">
                        <a:buFont typeface="Arial" panose="020B0604020202020204" pitchFamily="34" charset="0"/>
                        <a:buNone/>
                      </a:pPr>
                      <a:endParaRPr lang="en-IN" sz="1800" b="0" i="0" kern="1200" dirty="0">
                        <a:solidFill>
                          <a:schemeClr val="dk1"/>
                        </a:solidFill>
                        <a:effectLst/>
                        <a:latin typeface="Helvetica CE"/>
                        <a:ea typeface="+mn-ea"/>
                        <a:cs typeface="+mn-cs"/>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320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Use the aggregated functions </a:t>
            </a:r>
          </a:p>
        </p:txBody>
      </p:sp>
      <p:graphicFrame>
        <p:nvGraphicFramePr>
          <p:cNvPr id="8" name="Table 7"/>
          <p:cNvGraphicFramePr>
            <a:graphicFrameLocks noGrp="1"/>
          </p:cNvGraphicFramePr>
          <p:nvPr>
            <p:extLst>
              <p:ext uri="{D42A27DB-BD31-4B8C-83A1-F6EECF244321}">
                <p14:modId xmlns:p14="http://schemas.microsoft.com/office/powerpoint/2010/main" val="905434582"/>
              </p:ext>
            </p:extLst>
          </p:nvPr>
        </p:nvGraphicFramePr>
        <p:xfrm>
          <a:off x="533400" y="2021840"/>
          <a:ext cx="7924800" cy="3411959"/>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77319">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2277641">
                <a:tc>
                  <a:txBody>
                    <a:bodyPr/>
                    <a:lstStyle/>
                    <a:p>
                      <a:pPr marL="0" indent="0">
                        <a:buFont typeface="Arial" panose="020B0604020202020204" pitchFamily="34" charset="0"/>
                        <a:buNone/>
                      </a:pPr>
                      <a:r>
                        <a:rPr lang="en-US" dirty="0">
                          <a:latin typeface="Helvetica CE"/>
                        </a:rPr>
                        <a:t>C4A</a:t>
                      </a:r>
                      <a:r>
                        <a:rPr lang="en-US" baseline="0" dirty="0">
                          <a:latin typeface="Helvetica CE"/>
                        </a:rPr>
                        <a:t> = ‘000’.</a:t>
                      </a:r>
                      <a:endParaRPr lang="en-IN" dirty="0">
                        <a:latin typeface="Helvetica CE"/>
                      </a:endParaRPr>
                    </a:p>
                    <a:p>
                      <a:pPr marL="0" indent="0">
                        <a:buFont typeface="Arial" panose="020B0604020202020204" pitchFamily="34" charset="0"/>
                        <a:buNone/>
                      </a:pPr>
                      <a:r>
                        <a:rPr lang="en-IN" dirty="0">
                          <a:latin typeface="Helvetica CE"/>
                        </a:rPr>
                        <a:t>SELECT * </a:t>
                      </a:r>
                    </a:p>
                    <a:p>
                      <a:pPr marL="0" indent="0">
                        <a:buFont typeface="Arial" panose="020B0604020202020204" pitchFamily="34" charset="0"/>
                        <a:buNone/>
                      </a:pPr>
                      <a:r>
                        <a:rPr lang="en-IN" dirty="0">
                          <a:latin typeface="Helvetica CE"/>
                        </a:rPr>
                        <a:t>              FROM</a:t>
                      </a:r>
                      <a:r>
                        <a:rPr lang="en-IN" baseline="0" dirty="0">
                          <a:latin typeface="Helvetica CE"/>
                        </a:rPr>
                        <a:t> </a:t>
                      </a:r>
                      <a:r>
                        <a:rPr lang="en-IN" dirty="0">
                          <a:latin typeface="Helvetica CE"/>
                        </a:rPr>
                        <a:t>T100</a:t>
                      </a:r>
                    </a:p>
                    <a:p>
                      <a:pPr marL="0" indent="0">
                        <a:buFont typeface="Arial" panose="020B0604020202020204" pitchFamily="34" charset="0"/>
                        <a:buNone/>
                      </a:pPr>
                      <a:r>
                        <a:rPr lang="en-IN" dirty="0">
                          <a:latin typeface="Helvetica CE"/>
                        </a:rPr>
                        <a:t>              WHERE SPRSL</a:t>
                      </a:r>
                      <a:r>
                        <a:rPr lang="en-IN" baseline="0" dirty="0">
                          <a:latin typeface="Helvetica CE"/>
                        </a:rPr>
                        <a:t> = ‘D’ </a:t>
                      </a:r>
                    </a:p>
                    <a:p>
                      <a:pPr marL="0" indent="0">
                        <a:buFont typeface="Arial" panose="020B0604020202020204" pitchFamily="34" charset="0"/>
                        <a:buNone/>
                      </a:pPr>
                      <a:r>
                        <a:rPr lang="en-IN" dirty="0">
                          <a:latin typeface="Helvetica CE"/>
                        </a:rPr>
                        <a:t>                   AND ARBGB = ‘00‘. </a:t>
                      </a:r>
                    </a:p>
                    <a:p>
                      <a:pPr marL="0" indent="0">
                        <a:buFont typeface="Arial" panose="020B0604020202020204" pitchFamily="34" charset="0"/>
                        <a:buNone/>
                      </a:pPr>
                      <a:r>
                        <a:rPr lang="en-US" dirty="0">
                          <a:latin typeface="Helvetica CE"/>
                        </a:rPr>
                        <a:t>              </a:t>
                      </a:r>
                    </a:p>
                    <a:p>
                      <a:pPr marL="0" indent="0">
                        <a:buFont typeface="Arial" panose="020B0604020202020204" pitchFamily="34" charset="0"/>
                        <a:buNone/>
                      </a:pPr>
                      <a:r>
                        <a:rPr lang="en-US" dirty="0">
                          <a:latin typeface="Helvetica CE"/>
                        </a:rPr>
                        <a:t>         CHECK : T100-MSGNR &gt; C4A.</a:t>
                      </a:r>
                    </a:p>
                    <a:p>
                      <a:pPr marL="0" indent="0">
                        <a:buFont typeface="Arial" panose="020B0604020202020204" pitchFamily="34" charset="0"/>
                        <a:buNone/>
                      </a:pPr>
                      <a:r>
                        <a:rPr lang="en-US" dirty="0">
                          <a:latin typeface="Helvetica CE"/>
                        </a:rPr>
                        <a:t>         C4A = T100-MSGNR.</a:t>
                      </a:r>
                    </a:p>
                    <a:p>
                      <a:pPr marL="0" indent="0">
                        <a:buFont typeface="Arial" panose="020B0604020202020204" pitchFamily="34" charset="0"/>
                        <a:buNone/>
                      </a:pPr>
                      <a:endParaRPr lang="en-IN" dirty="0">
                        <a:latin typeface="Helvetica CE"/>
                      </a:endParaRPr>
                    </a:p>
                    <a:p>
                      <a:pPr marL="0" indent="0">
                        <a:buFont typeface="Arial" panose="020B0604020202020204" pitchFamily="34" charset="0"/>
                        <a:buNone/>
                      </a:pPr>
                      <a:r>
                        <a:rPr lang="en-IN" dirty="0">
                          <a:latin typeface="Helvetica CE"/>
                        </a:rPr>
                        <a:t>ENDSELECT.</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IN" b="1" dirty="0">
                        <a:latin typeface="Helvetica CE"/>
                      </a:endParaRPr>
                    </a:p>
                    <a:p>
                      <a:pPr marL="0" indent="0">
                        <a:buFont typeface="Arial" panose="020B0604020202020204" pitchFamily="34" charset="0"/>
                        <a:buNone/>
                      </a:pPr>
                      <a:r>
                        <a:rPr lang="en-IN" b="0" dirty="0">
                          <a:latin typeface="Helvetica CE"/>
                        </a:rPr>
                        <a:t>SELECT MAX( MSGNR ) </a:t>
                      </a:r>
                    </a:p>
                    <a:p>
                      <a:pPr marL="0" indent="0">
                        <a:buFont typeface="Arial" panose="020B0604020202020204" pitchFamily="34" charset="0"/>
                        <a:buNone/>
                      </a:pPr>
                      <a:r>
                        <a:rPr lang="en-IN" b="0" dirty="0">
                          <a:latin typeface="Helvetica CE"/>
                        </a:rPr>
                        <a:t>              FROM T100 </a:t>
                      </a:r>
                    </a:p>
                    <a:p>
                      <a:pPr marL="0" indent="0">
                        <a:buFont typeface="Arial" panose="020B0604020202020204" pitchFamily="34" charset="0"/>
                        <a:buNone/>
                      </a:pPr>
                      <a:r>
                        <a:rPr lang="en-IN" b="0" dirty="0">
                          <a:latin typeface="Helvetica CE"/>
                        </a:rPr>
                        <a:t>              INTO C4A</a:t>
                      </a:r>
                    </a:p>
                    <a:p>
                      <a:pPr marL="0" indent="0">
                        <a:buFont typeface="Arial" panose="020B0604020202020204" pitchFamily="34" charset="0"/>
                        <a:buNone/>
                      </a:pPr>
                      <a:r>
                        <a:rPr lang="en-IN" b="0" baseline="0" dirty="0">
                          <a:latin typeface="Helvetica CE"/>
                        </a:rPr>
                        <a:t>              </a:t>
                      </a:r>
                      <a:r>
                        <a:rPr lang="en-IN" b="0" dirty="0">
                          <a:latin typeface="Helvetica CE"/>
                        </a:rPr>
                        <a:t>WHERE SPRSL = 'D‘</a:t>
                      </a:r>
                    </a:p>
                    <a:p>
                      <a:pPr marL="0" indent="0">
                        <a:buFont typeface="Arial" panose="020B0604020202020204" pitchFamily="34" charset="0"/>
                        <a:buNone/>
                      </a:pPr>
                      <a:r>
                        <a:rPr lang="en-IN" b="0" baseline="0" dirty="0">
                          <a:latin typeface="Helvetica CE"/>
                        </a:rPr>
                        <a:t>                   </a:t>
                      </a:r>
                      <a:r>
                        <a:rPr lang="en-IN" b="0" dirty="0">
                          <a:latin typeface="Helvetica CE"/>
                        </a:rPr>
                        <a:t>AND</a:t>
                      </a:r>
                      <a:r>
                        <a:rPr lang="en-IN" b="0" baseline="0" dirty="0">
                          <a:latin typeface="Helvetica CE"/>
                        </a:rPr>
                        <a:t> </a:t>
                      </a:r>
                      <a:r>
                        <a:rPr lang="en-IN" b="0" dirty="0">
                          <a:latin typeface="Helvetica CE"/>
                        </a:rPr>
                        <a:t>ARBGB = '00'.</a:t>
                      </a:r>
                      <a:r>
                        <a:rPr lang="en-IN" b="1" dirty="0">
                          <a:latin typeface="Helvetica CE"/>
                        </a:rPr>
                        <a:t> </a:t>
                      </a:r>
                      <a:endParaRPr lang="en-IN" sz="1800" b="0" i="0" kern="1200" dirty="0">
                        <a:solidFill>
                          <a:schemeClr val="dk1"/>
                        </a:solidFill>
                        <a:effectLst/>
                        <a:latin typeface="Helvetica CE"/>
                        <a:ea typeface="+mn-ea"/>
                        <a:cs typeface="+mn-cs"/>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370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Select with view</a:t>
            </a:r>
          </a:p>
        </p:txBody>
      </p:sp>
      <p:graphicFrame>
        <p:nvGraphicFramePr>
          <p:cNvPr id="8" name="Table 7"/>
          <p:cNvGraphicFramePr>
            <a:graphicFrameLocks noGrp="1"/>
          </p:cNvGraphicFramePr>
          <p:nvPr>
            <p:extLst>
              <p:ext uri="{D42A27DB-BD31-4B8C-83A1-F6EECF244321}">
                <p14:modId xmlns:p14="http://schemas.microsoft.com/office/powerpoint/2010/main" val="2008027566"/>
              </p:ext>
            </p:extLst>
          </p:nvPr>
        </p:nvGraphicFramePr>
        <p:xfrm>
          <a:off x="457200" y="1066801"/>
          <a:ext cx="7924800" cy="5029199"/>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40263">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4488936">
                <a:tc>
                  <a:txBody>
                    <a:bodyPr/>
                    <a:lstStyle/>
                    <a:p>
                      <a:pPr marL="0" indent="0">
                        <a:buFont typeface="Arial" panose="020B0604020202020204" pitchFamily="34" charset="0"/>
                        <a:buNone/>
                      </a:pPr>
                      <a:r>
                        <a:rPr lang="en-IN" dirty="0"/>
                        <a:t>SELECT * </a:t>
                      </a:r>
                    </a:p>
                    <a:p>
                      <a:pPr marL="0" indent="0">
                        <a:buFont typeface="Arial" panose="020B0604020202020204" pitchFamily="34" charset="0"/>
                        <a:buNone/>
                      </a:pPr>
                      <a:r>
                        <a:rPr lang="en-IN" dirty="0"/>
                        <a:t>FROM</a:t>
                      </a:r>
                      <a:r>
                        <a:rPr lang="en-IN" baseline="0" dirty="0"/>
                        <a:t> </a:t>
                      </a:r>
                      <a:r>
                        <a:rPr lang="en-IN" dirty="0"/>
                        <a:t>DD01L</a:t>
                      </a:r>
                    </a:p>
                    <a:p>
                      <a:pPr marL="0" indent="0">
                        <a:buFont typeface="Arial" panose="020B0604020202020204" pitchFamily="34" charset="0"/>
                        <a:buNone/>
                      </a:pPr>
                      <a:r>
                        <a:rPr lang="en-IN" dirty="0"/>
                        <a:t>WHERE DOMNAME LIKE 'CHAR%‘</a:t>
                      </a:r>
                    </a:p>
                    <a:p>
                      <a:pPr marL="0" indent="0">
                        <a:buFont typeface="Arial" panose="020B0604020202020204" pitchFamily="34" charset="0"/>
                        <a:buNone/>
                      </a:pPr>
                      <a:r>
                        <a:rPr lang="en-IN" dirty="0"/>
                        <a:t>AND AS4LOCAL = 'A'. </a:t>
                      </a:r>
                    </a:p>
                    <a:p>
                      <a:pPr marL="0" indent="0">
                        <a:buFont typeface="Arial" panose="020B0604020202020204" pitchFamily="34" charset="0"/>
                        <a:buNone/>
                      </a:pPr>
                      <a:r>
                        <a:rPr lang="en-IN" dirty="0"/>
                        <a:t>    </a:t>
                      </a:r>
                    </a:p>
                    <a:p>
                      <a:pPr marL="0" indent="0">
                        <a:buFont typeface="Arial" panose="020B0604020202020204" pitchFamily="34" charset="0"/>
                        <a:buNone/>
                      </a:pPr>
                      <a:r>
                        <a:rPr lang="en-IN" dirty="0"/>
                        <a:t>    SELECT SINGLE * </a:t>
                      </a:r>
                    </a:p>
                    <a:p>
                      <a:pPr marL="0" indent="0">
                        <a:buFont typeface="Arial" panose="020B0604020202020204" pitchFamily="34" charset="0"/>
                        <a:buNone/>
                      </a:pPr>
                      <a:r>
                        <a:rPr lang="en-IN" dirty="0"/>
                        <a:t>    FROM DD01T</a:t>
                      </a:r>
                    </a:p>
                    <a:p>
                      <a:pPr marL="0" indent="0">
                        <a:buFont typeface="Arial" panose="020B0604020202020204" pitchFamily="34" charset="0"/>
                        <a:buNone/>
                      </a:pPr>
                      <a:r>
                        <a:rPr lang="en-IN" dirty="0"/>
                        <a:t>    WHERE DOMNAME = DD01L-DOMNAME</a:t>
                      </a:r>
                    </a:p>
                    <a:p>
                      <a:pPr marL="0" indent="0">
                        <a:buFont typeface="Arial" panose="020B0604020202020204" pitchFamily="34" charset="0"/>
                        <a:buNone/>
                      </a:pPr>
                      <a:r>
                        <a:rPr lang="en-IN" dirty="0"/>
                        <a:t>     AND AS4LOCAL = 'A' </a:t>
                      </a:r>
                    </a:p>
                    <a:p>
                      <a:pPr marL="0" indent="0">
                        <a:buFont typeface="Arial" panose="020B0604020202020204" pitchFamily="34" charset="0"/>
                        <a:buNone/>
                      </a:pPr>
                      <a:r>
                        <a:rPr lang="en-IN" dirty="0"/>
                        <a:t>     AND AS4VERS  </a:t>
                      </a:r>
                      <a:r>
                        <a:rPr lang="en-IN" baseline="0" dirty="0"/>
                        <a:t>  </a:t>
                      </a:r>
                      <a:r>
                        <a:rPr lang="en-IN" dirty="0"/>
                        <a:t>= DD01L-AS4VERS</a:t>
                      </a:r>
                    </a:p>
                    <a:p>
                      <a:pPr marL="0" indent="0">
                        <a:buFont typeface="Arial" panose="020B0604020202020204" pitchFamily="34" charset="0"/>
                        <a:buNone/>
                      </a:pPr>
                      <a:r>
                        <a:rPr lang="en-IN" baseline="0" dirty="0"/>
                        <a:t>     </a:t>
                      </a:r>
                      <a:r>
                        <a:rPr lang="en-IN" dirty="0"/>
                        <a:t>AND DDLANGUAGE = SY-LANGU.</a:t>
                      </a:r>
                    </a:p>
                    <a:p>
                      <a:pPr marL="0" indent="0">
                        <a:buFont typeface="Arial" panose="020B0604020202020204" pitchFamily="34" charset="0"/>
                        <a:buNone/>
                      </a:pPr>
                      <a:endParaRPr lang="en-IN" dirty="0"/>
                    </a:p>
                    <a:p>
                      <a:pPr marL="0" indent="0">
                        <a:buFont typeface="Arial" panose="020B0604020202020204" pitchFamily="34" charset="0"/>
                        <a:buNone/>
                      </a:pPr>
                      <a:r>
                        <a:rPr lang="en-IN" dirty="0"/>
                        <a:t>ENDSELECT.  </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IN" b="1" dirty="0">
                        <a:latin typeface="Helvetica CE"/>
                      </a:endParaRPr>
                    </a:p>
                    <a:p>
                      <a:pPr marL="0" indent="0">
                        <a:buFont typeface="Arial" panose="020B0604020202020204" pitchFamily="34" charset="0"/>
                        <a:buNone/>
                      </a:pPr>
                      <a:r>
                        <a:rPr lang="en-IN" b="0" dirty="0"/>
                        <a:t>SELECT * </a:t>
                      </a:r>
                    </a:p>
                    <a:p>
                      <a:pPr marL="0" indent="0">
                        <a:buFont typeface="Arial" panose="020B0604020202020204" pitchFamily="34" charset="0"/>
                        <a:buNone/>
                      </a:pPr>
                      <a:r>
                        <a:rPr lang="en-IN" b="0" dirty="0"/>
                        <a:t>FROM DD01V</a:t>
                      </a:r>
                    </a:p>
                    <a:p>
                      <a:pPr marL="0" indent="0">
                        <a:buFont typeface="Arial" panose="020B0604020202020204" pitchFamily="34" charset="0"/>
                        <a:buNone/>
                      </a:pPr>
                      <a:r>
                        <a:rPr lang="en-IN" b="0" dirty="0"/>
                        <a:t>WHERE DOMNAME LIKE 'CHAR%‘</a:t>
                      </a:r>
                    </a:p>
                    <a:p>
                      <a:pPr marL="0" indent="0">
                        <a:buFont typeface="Arial" panose="020B0604020202020204" pitchFamily="34" charset="0"/>
                        <a:buNone/>
                      </a:pPr>
                      <a:r>
                        <a:rPr lang="en-IN" b="0" dirty="0"/>
                        <a:t>AND DDLANGUAGE = SY-LANGU. </a:t>
                      </a:r>
                    </a:p>
                    <a:p>
                      <a:pPr marL="0" indent="0">
                        <a:buFont typeface="Arial" panose="020B0604020202020204" pitchFamily="34" charset="0"/>
                        <a:buNone/>
                      </a:pPr>
                      <a:endParaRPr lang="en-IN" b="0" dirty="0"/>
                    </a:p>
                    <a:p>
                      <a:pPr marL="0" indent="0">
                        <a:buFont typeface="Arial" panose="020B0604020202020204" pitchFamily="34" charset="0"/>
                        <a:buNone/>
                      </a:pPr>
                      <a:r>
                        <a:rPr lang="en-IN" b="0" dirty="0"/>
                        <a:t>ENDSELECT.</a:t>
                      </a:r>
                      <a:endParaRPr lang="en-IN" sz="1800" b="0" i="0" kern="1200" dirty="0">
                        <a:solidFill>
                          <a:schemeClr val="dk1"/>
                        </a:solidFill>
                        <a:effectLst/>
                        <a:latin typeface="Helvetica CE"/>
                        <a:ea typeface="+mn-ea"/>
                        <a:cs typeface="+mn-cs"/>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428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Select with index support</a:t>
            </a:r>
          </a:p>
        </p:txBody>
      </p:sp>
      <p:graphicFrame>
        <p:nvGraphicFramePr>
          <p:cNvPr id="8" name="Table 7"/>
          <p:cNvGraphicFramePr>
            <a:graphicFrameLocks noGrp="1"/>
          </p:cNvGraphicFramePr>
          <p:nvPr>
            <p:extLst>
              <p:ext uri="{D42A27DB-BD31-4B8C-83A1-F6EECF244321}">
                <p14:modId xmlns:p14="http://schemas.microsoft.com/office/powerpoint/2010/main" val="1457196669"/>
              </p:ext>
            </p:extLst>
          </p:nvPr>
        </p:nvGraphicFramePr>
        <p:xfrm>
          <a:off x="457200" y="1371600"/>
          <a:ext cx="7924800" cy="4234919"/>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77319">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2277641">
                <a:tc>
                  <a:txBody>
                    <a:bodyPr/>
                    <a:lstStyle/>
                    <a:p>
                      <a:pPr marL="0" indent="0">
                        <a:buFont typeface="Arial" panose="020B0604020202020204" pitchFamily="34" charset="0"/>
                        <a:buNone/>
                      </a:pPr>
                      <a:endParaRPr lang="en-IN" dirty="0"/>
                    </a:p>
                    <a:p>
                      <a:pPr marL="0" indent="0">
                        <a:buFont typeface="Arial" panose="020B0604020202020204" pitchFamily="34" charset="0"/>
                        <a:buNone/>
                      </a:pPr>
                      <a:r>
                        <a:rPr lang="en-IN" dirty="0"/>
                        <a:t>SELECT * </a:t>
                      </a:r>
                    </a:p>
                    <a:p>
                      <a:pPr marL="0" indent="0">
                        <a:buFont typeface="Arial" panose="020B0604020202020204" pitchFamily="34" charset="0"/>
                        <a:buNone/>
                      </a:pPr>
                      <a:r>
                        <a:rPr lang="en-IN" dirty="0"/>
                        <a:t>FROM T100</a:t>
                      </a:r>
                    </a:p>
                    <a:p>
                      <a:pPr marL="0" indent="0">
                        <a:buFont typeface="Arial" panose="020B0604020202020204" pitchFamily="34" charset="0"/>
                        <a:buNone/>
                      </a:pPr>
                      <a:r>
                        <a:rPr lang="en-IN" dirty="0"/>
                        <a:t>WHERE  ARBGB = '00'               </a:t>
                      </a:r>
                    </a:p>
                    <a:p>
                      <a:pPr marL="0" indent="0">
                        <a:buFont typeface="Arial" panose="020B0604020202020204" pitchFamily="34" charset="0"/>
                        <a:buNone/>
                      </a:pPr>
                      <a:r>
                        <a:rPr lang="en-IN" dirty="0"/>
                        <a:t>AND MSGNR = '999'.      </a:t>
                      </a:r>
                    </a:p>
                    <a:p>
                      <a:pPr marL="0" indent="0">
                        <a:buFont typeface="Arial" panose="020B0604020202020204" pitchFamily="34" charset="0"/>
                        <a:buNone/>
                      </a:pPr>
                      <a:endParaRPr lang="en-IN" dirty="0"/>
                    </a:p>
                    <a:p>
                      <a:pPr marL="0" indent="0">
                        <a:buFont typeface="Arial" panose="020B0604020202020204" pitchFamily="34" charset="0"/>
                        <a:buNone/>
                      </a:pPr>
                      <a:r>
                        <a:rPr lang="en-IN" dirty="0"/>
                        <a:t>ENDSELECT.</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IN" b="1" dirty="0">
                        <a:latin typeface="Helvetica CE"/>
                      </a:endParaRPr>
                    </a:p>
                    <a:p>
                      <a:pPr marL="0" indent="0">
                        <a:buFont typeface="Arial" panose="020B0604020202020204" pitchFamily="34" charset="0"/>
                        <a:buNone/>
                      </a:pPr>
                      <a:r>
                        <a:rPr lang="en-IN" b="0" dirty="0"/>
                        <a:t>SELECT * </a:t>
                      </a:r>
                    </a:p>
                    <a:p>
                      <a:pPr marL="0" indent="0">
                        <a:buFont typeface="Arial" panose="020B0604020202020204" pitchFamily="34" charset="0"/>
                        <a:buNone/>
                      </a:pPr>
                      <a:r>
                        <a:rPr lang="en-IN" b="0" dirty="0"/>
                        <a:t>FROM T002.    </a:t>
                      </a:r>
                    </a:p>
                    <a:p>
                      <a:pPr marL="0" indent="0">
                        <a:buFont typeface="Arial" panose="020B0604020202020204" pitchFamily="34" charset="0"/>
                        <a:buNone/>
                      </a:pPr>
                      <a:r>
                        <a:rPr lang="en-IN" b="0" dirty="0"/>
                        <a:t>             </a:t>
                      </a:r>
                    </a:p>
                    <a:p>
                      <a:pPr marL="0" indent="0">
                        <a:buFont typeface="Arial" panose="020B0604020202020204" pitchFamily="34" charset="0"/>
                        <a:buNone/>
                      </a:pPr>
                      <a:r>
                        <a:rPr lang="en-IN" b="0" dirty="0"/>
                        <a:t>             SELECT * </a:t>
                      </a:r>
                    </a:p>
                    <a:p>
                      <a:pPr marL="0" indent="0">
                        <a:buFont typeface="Arial" panose="020B0604020202020204" pitchFamily="34" charset="0"/>
                        <a:buNone/>
                      </a:pPr>
                      <a:r>
                        <a:rPr lang="en-IN" b="0" dirty="0"/>
                        <a:t>             FROM T100</a:t>
                      </a:r>
                    </a:p>
                    <a:p>
                      <a:pPr marL="0" indent="0">
                        <a:buFont typeface="Arial" panose="020B0604020202020204" pitchFamily="34" charset="0"/>
                        <a:buNone/>
                      </a:pPr>
                      <a:r>
                        <a:rPr lang="en-IN" b="0" dirty="0"/>
                        <a:t>             WHERE SPRSL = T002-SPRAS </a:t>
                      </a:r>
                    </a:p>
                    <a:p>
                      <a:pPr marL="0" indent="0">
                        <a:buFont typeface="Arial" panose="020B0604020202020204" pitchFamily="34" charset="0"/>
                        <a:buNone/>
                      </a:pPr>
                      <a:r>
                        <a:rPr lang="en-IN" b="0" baseline="0" dirty="0"/>
                        <a:t>             </a:t>
                      </a:r>
                      <a:r>
                        <a:rPr lang="en-IN" b="0" dirty="0"/>
                        <a:t>AND ARBGB = '00‘</a:t>
                      </a:r>
                    </a:p>
                    <a:p>
                      <a:pPr marL="0" indent="0">
                        <a:buFont typeface="Arial" panose="020B0604020202020204" pitchFamily="34" charset="0"/>
                        <a:buNone/>
                      </a:pPr>
                      <a:r>
                        <a:rPr lang="en-IN" b="0" dirty="0"/>
                        <a:t>             AND MSGNR =</a:t>
                      </a:r>
                      <a:r>
                        <a:rPr lang="en-IN" b="0" baseline="0" dirty="0"/>
                        <a:t> </a:t>
                      </a:r>
                      <a:r>
                        <a:rPr lang="en-IN" b="0" dirty="0"/>
                        <a:t>'999'.</a:t>
                      </a:r>
                    </a:p>
                    <a:p>
                      <a:pPr marL="0" indent="0">
                        <a:buFont typeface="Arial" panose="020B0604020202020204" pitchFamily="34" charset="0"/>
                        <a:buNone/>
                      </a:pPr>
                      <a:r>
                        <a:rPr lang="en-IN" b="0" dirty="0"/>
                        <a:t>             ENDSELECT.</a:t>
                      </a:r>
                    </a:p>
                    <a:p>
                      <a:pPr marL="0" indent="0">
                        <a:buFont typeface="Arial" panose="020B0604020202020204" pitchFamily="34" charset="0"/>
                        <a:buNone/>
                      </a:pPr>
                      <a:endParaRPr lang="en-IN" b="0" dirty="0"/>
                    </a:p>
                    <a:p>
                      <a:pPr marL="0" indent="0">
                        <a:buFont typeface="Arial" panose="020B0604020202020204" pitchFamily="34" charset="0"/>
                        <a:buNone/>
                      </a:pPr>
                      <a:r>
                        <a:rPr lang="en-IN" b="0" dirty="0"/>
                        <a:t> ENDSELECT. </a:t>
                      </a:r>
                      <a:endParaRPr lang="en-IN" sz="1800" b="0" i="0" kern="1200" dirty="0">
                        <a:solidFill>
                          <a:schemeClr val="dk1"/>
                        </a:solidFill>
                        <a:effectLst/>
                        <a:latin typeface="Helvetica CE"/>
                        <a:ea typeface="+mn-ea"/>
                        <a:cs typeface="+mn-cs"/>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6853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Select … Into table</a:t>
            </a:r>
          </a:p>
        </p:txBody>
      </p:sp>
      <p:graphicFrame>
        <p:nvGraphicFramePr>
          <p:cNvPr id="8" name="Table 7"/>
          <p:cNvGraphicFramePr>
            <a:graphicFrameLocks noGrp="1"/>
          </p:cNvGraphicFramePr>
          <p:nvPr>
            <p:extLst>
              <p:ext uri="{D42A27DB-BD31-4B8C-83A1-F6EECF244321}">
                <p14:modId xmlns:p14="http://schemas.microsoft.com/office/powerpoint/2010/main" val="1334760726"/>
              </p:ext>
            </p:extLst>
          </p:nvPr>
        </p:nvGraphicFramePr>
        <p:xfrm>
          <a:off x="457200" y="1600200"/>
          <a:ext cx="7924800" cy="3137639"/>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77319">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2277641">
                <a:tc>
                  <a:txBody>
                    <a:bodyPr/>
                    <a:lstStyle/>
                    <a:p>
                      <a:pPr marL="0" indent="0">
                        <a:buFont typeface="Arial" panose="020B0604020202020204" pitchFamily="34" charset="0"/>
                        <a:buNone/>
                      </a:pPr>
                      <a:endParaRPr lang="en-IN" dirty="0"/>
                    </a:p>
                    <a:p>
                      <a:pPr marL="0" indent="0">
                        <a:buFont typeface="Arial" panose="020B0604020202020204" pitchFamily="34" charset="0"/>
                        <a:buNone/>
                      </a:pPr>
                      <a:r>
                        <a:rPr lang="en-IN" dirty="0"/>
                        <a:t>REFRESH X006.</a:t>
                      </a:r>
                    </a:p>
                    <a:p>
                      <a:pPr marL="0" indent="0">
                        <a:buFont typeface="Arial" panose="020B0604020202020204" pitchFamily="34" charset="0"/>
                        <a:buNone/>
                      </a:pPr>
                      <a:r>
                        <a:rPr lang="en-IN" dirty="0"/>
                        <a:t>SELECT * </a:t>
                      </a:r>
                    </a:p>
                    <a:p>
                      <a:pPr marL="0" indent="0">
                        <a:buFont typeface="Arial" panose="020B0604020202020204" pitchFamily="34" charset="0"/>
                        <a:buNone/>
                      </a:pPr>
                      <a:r>
                        <a:rPr lang="en-IN" dirty="0"/>
                        <a:t>FROM T006 </a:t>
                      </a:r>
                    </a:p>
                    <a:p>
                      <a:pPr marL="0" indent="0">
                        <a:buFont typeface="Arial" panose="020B0604020202020204" pitchFamily="34" charset="0"/>
                        <a:buNone/>
                      </a:pPr>
                      <a:r>
                        <a:rPr lang="en-IN" dirty="0"/>
                        <a:t>INTO X006.     </a:t>
                      </a:r>
                    </a:p>
                    <a:p>
                      <a:pPr marL="0" indent="0">
                        <a:buFont typeface="Arial" panose="020B0604020202020204" pitchFamily="34" charset="0"/>
                        <a:buNone/>
                      </a:pPr>
                      <a:endParaRPr lang="en-IN" dirty="0"/>
                    </a:p>
                    <a:p>
                      <a:pPr marL="0" indent="0">
                        <a:buFont typeface="Arial" panose="020B0604020202020204" pitchFamily="34" charset="0"/>
                        <a:buNone/>
                      </a:pPr>
                      <a:r>
                        <a:rPr lang="en-IN" dirty="0"/>
                        <a:t>APPEND X006.</a:t>
                      </a:r>
                    </a:p>
                    <a:p>
                      <a:pPr marL="0" indent="0">
                        <a:buFont typeface="Arial" panose="020B0604020202020204" pitchFamily="34" charset="0"/>
                        <a:buNone/>
                      </a:pPr>
                      <a:endParaRPr lang="en-IN" dirty="0"/>
                    </a:p>
                    <a:p>
                      <a:pPr marL="0" indent="0">
                        <a:buFont typeface="Arial" panose="020B0604020202020204" pitchFamily="34" charset="0"/>
                        <a:buNone/>
                      </a:pPr>
                      <a:r>
                        <a:rPr lang="en-IN" dirty="0"/>
                        <a:t>ENDSELECT</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t>SELECT * </a:t>
                      </a:r>
                    </a:p>
                    <a:p>
                      <a:pPr marL="0" indent="0">
                        <a:buFont typeface="Arial" panose="020B0604020202020204" pitchFamily="34" charset="0"/>
                        <a:buNone/>
                      </a:pPr>
                      <a:r>
                        <a:rPr lang="en-IN" b="0" dirty="0"/>
                        <a:t>FROM T006 </a:t>
                      </a:r>
                    </a:p>
                    <a:p>
                      <a:pPr marL="0" indent="0">
                        <a:buFont typeface="Arial" panose="020B0604020202020204" pitchFamily="34" charset="0"/>
                        <a:buNone/>
                      </a:pPr>
                      <a:r>
                        <a:rPr lang="en-IN" b="0" dirty="0"/>
                        <a:t>INTO TABLE X006.</a:t>
                      </a:r>
                      <a:endParaRPr lang="en-IN" b="0" dirty="0">
                        <a:latin typeface="Helvetica CE"/>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942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Select with selection list</a:t>
            </a:r>
          </a:p>
        </p:txBody>
      </p:sp>
      <p:graphicFrame>
        <p:nvGraphicFramePr>
          <p:cNvPr id="8" name="Table 7"/>
          <p:cNvGraphicFramePr>
            <a:graphicFrameLocks noGrp="1"/>
          </p:cNvGraphicFramePr>
          <p:nvPr>
            <p:extLst>
              <p:ext uri="{D42A27DB-BD31-4B8C-83A1-F6EECF244321}">
                <p14:modId xmlns:p14="http://schemas.microsoft.com/office/powerpoint/2010/main" val="1171241592"/>
              </p:ext>
            </p:extLst>
          </p:nvPr>
        </p:nvGraphicFramePr>
        <p:xfrm>
          <a:off x="457200" y="1828800"/>
          <a:ext cx="7924800" cy="3137639"/>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77319">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2277641">
                <a:tc>
                  <a:txBody>
                    <a:bodyPr/>
                    <a:lstStyle/>
                    <a:p>
                      <a:pPr marL="0" indent="0">
                        <a:buFont typeface="Arial" panose="020B0604020202020204" pitchFamily="34" charset="0"/>
                        <a:buNone/>
                      </a:pPr>
                      <a:endParaRPr lang="en-IN" dirty="0"/>
                    </a:p>
                    <a:p>
                      <a:pPr marL="0" indent="0">
                        <a:buFont typeface="Arial" panose="020B0604020202020204" pitchFamily="34" charset="0"/>
                        <a:buNone/>
                      </a:pPr>
                      <a:r>
                        <a:rPr lang="en-IN" dirty="0"/>
                        <a:t>SELECT * </a:t>
                      </a:r>
                    </a:p>
                    <a:p>
                      <a:pPr marL="0" indent="0">
                        <a:buFont typeface="Arial" panose="020B0604020202020204" pitchFamily="34" charset="0"/>
                        <a:buNone/>
                      </a:pPr>
                      <a:r>
                        <a:rPr lang="en-IN" dirty="0"/>
                        <a:t>FROM DD01L</a:t>
                      </a:r>
                    </a:p>
                    <a:p>
                      <a:pPr marL="0" indent="0">
                        <a:buFont typeface="Arial" panose="020B0604020202020204" pitchFamily="34" charset="0"/>
                        <a:buNone/>
                      </a:pPr>
                      <a:r>
                        <a:rPr lang="en-IN" dirty="0"/>
                        <a:t>WHERE DOMNAME LIKE 'CHAR%‘</a:t>
                      </a:r>
                    </a:p>
                    <a:p>
                      <a:pPr marL="0" indent="0">
                        <a:buFont typeface="Arial" panose="020B0604020202020204" pitchFamily="34" charset="0"/>
                        <a:buNone/>
                      </a:pPr>
                      <a:r>
                        <a:rPr lang="en-IN" dirty="0"/>
                        <a:t>AND AS4LOCAL = 'A'. </a:t>
                      </a:r>
                    </a:p>
                    <a:p>
                      <a:pPr marL="0" indent="0">
                        <a:buFont typeface="Arial" panose="020B0604020202020204" pitchFamily="34" charset="0"/>
                        <a:buNone/>
                      </a:pPr>
                      <a:endParaRPr lang="en-IN" dirty="0"/>
                    </a:p>
                    <a:p>
                      <a:pPr marL="0" indent="0">
                        <a:buFont typeface="Arial" panose="020B0604020202020204" pitchFamily="34" charset="0"/>
                        <a:buNone/>
                      </a:pPr>
                      <a:r>
                        <a:rPr lang="en-IN" dirty="0"/>
                        <a:t>ENDSELECT</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t>SELECT DOMNAME </a:t>
                      </a:r>
                    </a:p>
                    <a:p>
                      <a:pPr marL="0" indent="0">
                        <a:buFont typeface="Arial" panose="020B0604020202020204" pitchFamily="34" charset="0"/>
                        <a:buNone/>
                      </a:pPr>
                      <a:r>
                        <a:rPr lang="en-IN" b="0" dirty="0"/>
                        <a:t>FROM DD01L</a:t>
                      </a:r>
                    </a:p>
                    <a:p>
                      <a:pPr marL="0" indent="0">
                        <a:buFont typeface="Arial" panose="020B0604020202020204" pitchFamily="34" charset="0"/>
                        <a:buNone/>
                      </a:pPr>
                      <a:r>
                        <a:rPr lang="en-IN" b="0" dirty="0"/>
                        <a:t>INTO DD01L-DOMNAME</a:t>
                      </a:r>
                    </a:p>
                    <a:p>
                      <a:pPr marL="0" indent="0">
                        <a:buFont typeface="Arial" panose="020B0604020202020204" pitchFamily="34" charset="0"/>
                        <a:buNone/>
                      </a:pPr>
                      <a:r>
                        <a:rPr lang="en-IN" b="0" dirty="0"/>
                        <a:t>WHERE DOMNAME LIKE 'CHAR%‘</a:t>
                      </a:r>
                    </a:p>
                    <a:p>
                      <a:pPr marL="0" indent="0">
                        <a:buFont typeface="Arial" panose="020B0604020202020204" pitchFamily="34" charset="0"/>
                        <a:buNone/>
                      </a:pPr>
                      <a:r>
                        <a:rPr lang="en-IN" b="0" dirty="0"/>
                        <a:t>AND AS4LOCAL = 'A'.    </a:t>
                      </a:r>
                    </a:p>
                    <a:p>
                      <a:pPr marL="0" indent="0">
                        <a:buFont typeface="Arial" panose="020B0604020202020204" pitchFamily="34" charset="0"/>
                        <a:buNone/>
                      </a:pPr>
                      <a:endParaRPr lang="en-IN" b="0" dirty="0"/>
                    </a:p>
                    <a:p>
                      <a:pPr marL="0" indent="0">
                        <a:buFont typeface="Arial" panose="020B0604020202020204" pitchFamily="34" charset="0"/>
                        <a:buNone/>
                      </a:pPr>
                      <a:r>
                        <a:rPr lang="en-IN" b="0" dirty="0"/>
                        <a:t>ENDSELECT</a:t>
                      </a:r>
                    </a:p>
                    <a:p>
                      <a:pPr marL="0" indent="0">
                        <a:buFont typeface="Arial" panose="020B0604020202020204" pitchFamily="34" charset="0"/>
                        <a:buNone/>
                      </a:pPr>
                      <a:endParaRPr lang="en-IN" b="0" dirty="0">
                        <a:latin typeface="Helvetica CE"/>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959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Key access to multiple lines</a:t>
            </a:r>
          </a:p>
        </p:txBody>
      </p:sp>
      <p:graphicFrame>
        <p:nvGraphicFramePr>
          <p:cNvPr id="8" name="Table 7"/>
          <p:cNvGraphicFramePr>
            <a:graphicFrameLocks noGrp="1"/>
          </p:cNvGraphicFramePr>
          <p:nvPr>
            <p:extLst>
              <p:ext uri="{D42A27DB-BD31-4B8C-83A1-F6EECF244321}">
                <p14:modId xmlns:p14="http://schemas.microsoft.com/office/powerpoint/2010/main" val="2184646323"/>
              </p:ext>
            </p:extLst>
          </p:nvPr>
        </p:nvGraphicFramePr>
        <p:xfrm>
          <a:off x="457200" y="1828800"/>
          <a:ext cx="7924800" cy="285496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77319">
                <a:tc>
                  <a:txBody>
                    <a:bodyPr/>
                    <a:lstStyle/>
                    <a:p>
                      <a:pPr algn="ctr"/>
                      <a:r>
                        <a:rPr lang="en-US" dirty="0">
                          <a:latin typeface="Helvetica CE"/>
                        </a:rPr>
                        <a:t>Don’ts </a:t>
                      </a:r>
                      <a:endParaRPr lang="en-IN" dirty="0">
                        <a:latin typeface="Helvetica CE"/>
                      </a:endParaRPr>
                    </a:p>
                  </a:txBody>
                  <a:tcPr/>
                </a:tc>
                <a:tc>
                  <a:txBody>
                    <a:bodyPr/>
                    <a:lstStyle/>
                    <a:p>
                      <a:pPr algn="ctr"/>
                      <a:r>
                        <a:rPr lang="en-US" dirty="0">
                          <a:latin typeface="Helvetica CE"/>
                        </a:rPr>
                        <a:t>Do’s</a:t>
                      </a:r>
                      <a:endParaRPr lang="en-IN" dirty="0">
                        <a:latin typeface="Helvetica CE"/>
                      </a:endParaRPr>
                    </a:p>
                  </a:txBody>
                  <a:tcPr/>
                </a:tc>
                <a:extLst>
                  <a:ext uri="{0D108BD9-81ED-4DB2-BD59-A6C34878D82A}">
                    <a16:rowId xmlns="" xmlns:a16="http://schemas.microsoft.com/office/drawing/2014/main" val="10000"/>
                  </a:ext>
                </a:extLst>
              </a:tr>
              <a:tr h="2277641">
                <a:tc>
                  <a:txBody>
                    <a:bodyPr/>
                    <a:lstStyle/>
                    <a:p>
                      <a:pPr marL="0" indent="0">
                        <a:buFont typeface="Arial" panose="020B0604020202020204" pitchFamily="34" charset="0"/>
                        <a:buNone/>
                      </a:pPr>
                      <a:endParaRPr lang="en-IN" dirty="0"/>
                    </a:p>
                    <a:p>
                      <a:pPr marL="0" indent="0">
                        <a:buFont typeface="Arial" panose="020B0604020202020204" pitchFamily="34" charset="0"/>
                        <a:buNone/>
                      </a:pPr>
                      <a:r>
                        <a:rPr lang="da-DK" dirty="0"/>
                        <a:t>LOOP AT TAB.</a:t>
                      </a:r>
                    </a:p>
                    <a:p>
                      <a:pPr marL="0" indent="0">
                        <a:buFont typeface="Arial" panose="020B0604020202020204" pitchFamily="34" charset="0"/>
                        <a:buNone/>
                      </a:pPr>
                      <a:endParaRPr lang="da-DK" baseline="0" dirty="0"/>
                    </a:p>
                    <a:p>
                      <a:pPr marL="0" indent="0">
                        <a:buFont typeface="Arial" panose="020B0604020202020204" pitchFamily="34" charset="0"/>
                        <a:buNone/>
                      </a:pPr>
                      <a:r>
                        <a:rPr lang="da-DK" baseline="0" dirty="0"/>
                        <a:t>         </a:t>
                      </a:r>
                      <a:r>
                        <a:rPr lang="da-DK" dirty="0"/>
                        <a:t>CHECK TAB-K = KVAL.    </a:t>
                      </a:r>
                    </a:p>
                    <a:p>
                      <a:pPr marL="0" indent="0">
                        <a:buFont typeface="Arial" panose="020B0604020202020204" pitchFamily="34" charset="0"/>
                        <a:buNone/>
                      </a:pPr>
                      <a:r>
                        <a:rPr lang="da-DK" dirty="0"/>
                        <a:t>          " ...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ENDLOOP.</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t>LOOP AT TAB WHERE K = KVAL.         </a:t>
                      </a:r>
                    </a:p>
                    <a:p>
                      <a:pPr marL="0" indent="0">
                        <a:buFont typeface="Arial" panose="020B0604020202020204" pitchFamily="34" charset="0"/>
                        <a:buNone/>
                      </a:pPr>
                      <a:r>
                        <a:rPr lang="en-IN" b="0" dirty="0"/>
                        <a:t>          </a:t>
                      </a:r>
                    </a:p>
                    <a:p>
                      <a:pPr marL="0" indent="0">
                        <a:buFont typeface="Arial" panose="020B0604020202020204" pitchFamily="34" charset="0"/>
                        <a:buNone/>
                      </a:pPr>
                      <a:r>
                        <a:rPr lang="en-IN" b="0" dirty="0"/>
                        <a:t>          " ...</a:t>
                      </a:r>
                    </a:p>
                    <a:p>
                      <a:pPr marL="0" indent="0">
                        <a:buFont typeface="Arial" panose="020B0604020202020204" pitchFamily="34" charset="0"/>
                        <a:buNone/>
                      </a:pPr>
                      <a:endParaRPr lang="en-IN" b="0" dirty="0"/>
                    </a:p>
                    <a:p>
                      <a:pPr marL="0" indent="0">
                        <a:buFont typeface="Arial" panose="020B0604020202020204" pitchFamily="34" charset="0"/>
                        <a:buNone/>
                      </a:pPr>
                      <a:r>
                        <a:rPr lang="en-IN" b="0" dirty="0"/>
                        <a:t>ENDLOOP.</a:t>
                      </a:r>
                      <a:endParaRPr lang="en-IN" b="0" dirty="0">
                        <a:latin typeface="Helvetica CE"/>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587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Copying internal tables</a:t>
            </a:r>
          </a:p>
        </p:txBody>
      </p:sp>
      <p:graphicFrame>
        <p:nvGraphicFramePr>
          <p:cNvPr id="8" name="Table 7"/>
          <p:cNvGraphicFramePr>
            <a:graphicFrameLocks noGrp="1"/>
          </p:cNvGraphicFramePr>
          <p:nvPr>
            <p:extLst>
              <p:ext uri="{D42A27DB-BD31-4B8C-83A1-F6EECF244321}">
                <p14:modId xmlns:p14="http://schemas.microsoft.com/office/powerpoint/2010/main" val="673593415"/>
              </p:ext>
            </p:extLst>
          </p:nvPr>
        </p:nvGraphicFramePr>
        <p:xfrm>
          <a:off x="381000" y="1295401"/>
          <a:ext cx="7924800" cy="472440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511452">
                <a:tc>
                  <a:txBody>
                    <a:bodyPr/>
                    <a:lstStyle/>
                    <a:p>
                      <a:pPr algn="ctr"/>
                      <a:r>
                        <a:rPr lang="en-US" b="1" dirty="0">
                          <a:latin typeface="Helvetica CE"/>
                        </a:rPr>
                        <a:t>Don’ts </a:t>
                      </a:r>
                      <a:endParaRPr lang="en-IN" b="1" dirty="0">
                        <a:latin typeface="Helvetica CE"/>
                      </a:endParaRPr>
                    </a:p>
                  </a:txBody>
                  <a:tcPr/>
                </a:tc>
                <a:tc>
                  <a:txBody>
                    <a:bodyPr/>
                    <a:lstStyle/>
                    <a:p>
                      <a:pPr algn="ctr"/>
                      <a:r>
                        <a:rPr lang="en-US" b="1" dirty="0">
                          <a:latin typeface="Helvetica CE"/>
                        </a:rPr>
                        <a:t>Do’s</a:t>
                      </a:r>
                      <a:endParaRPr lang="en-IN" b="1" dirty="0">
                        <a:latin typeface="Helvetica CE"/>
                      </a:endParaRPr>
                    </a:p>
                  </a:txBody>
                  <a:tcPr/>
                </a:tc>
                <a:extLst>
                  <a:ext uri="{0D108BD9-81ED-4DB2-BD59-A6C34878D82A}">
                    <a16:rowId xmlns="" xmlns:a16="http://schemas.microsoft.com/office/drawing/2014/main" val="10000"/>
                  </a:ext>
                </a:extLst>
              </a:tr>
              <a:tr h="4212948">
                <a:tc>
                  <a:txBody>
                    <a:bodyPr/>
                    <a:lstStyle/>
                    <a:p>
                      <a:pPr marL="0" indent="0">
                        <a:buFont typeface="Arial" panose="020B0604020202020204" pitchFamily="34" charset="0"/>
                        <a:buNone/>
                      </a:pPr>
                      <a:endParaRPr lang="en-IN" b="0" dirty="0">
                        <a:latin typeface="Helvetica CE"/>
                      </a:endParaRPr>
                    </a:p>
                    <a:p>
                      <a:pPr marL="0" indent="0">
                        <a:buFont typeface="Arial" panose="020B0604020202020204" pitchFamily="34" charset="0"/>
                        <a:buNone/>
                      </a:pPr>
                      <a:r>
                        <a:rPr lang="en-IN" b="0" dirty="0">
                          <a:latin typeface="Helvetica CE"/>
                        </a:rPr>
                        <a:t>REFRESH TAB_DEST.</a:t>
                      </a:r>
                    </a:p>
                    <a:p>
                      <a:pPr marL="0" indent="0">
                        <a:buFont typeface="Arial" panose="020B0604020202020204" pitchFamily="34" charset="0"/>
                        <a:buNone/>
                      </a:pPr>
                      <a:r>
                        <a:rPr lang="en-IN" b="0" dirty="0">
                          <a:latin typeface="Helvetica CE"/>
                        </a:rPr>
                        <a:t>LOOP AT TAB_SRC INTO TAB_DEST.</a:t>
                      </a:r>
                    </a:p>
                    <a:p>
                      <a:pPr marL="0" indent="0">
                        <a:buFont typeface="Arial" panose="020B0604020202020204" pitchFamily="34" charset="0"/>
                        <a:buNone/>
                      </a:pPr>
                      <a:endParaRPr lang="en-IN" b="0" baseline="0" dirty="0">
                        <a:latin typeface="Helvetica CE"/>
                      </a:endParaRPr>
                    </a:p>
                    <a:p>
                      <a:pPr marL="0" indent="0">
                        <a:buFont typeface="Arial" panose="020B0604020202020204" pitchFamily="34" charset="0"/>
                        <a:buNone/>
                      </a:pPr>
                      <a:r>
                        <a:rPr lang="en-IN" b="0" baseline="0" dirty="0">
                          <a:latin typeface="Helvetica CE"/>
                        </a:rPr>
                        <a:t>          </a:t>
                      </a:r>
                      <a:r>
                        <a:rPr lang="en-IN" b="0" dirty="0">
                          <a:latin typeface="Helvetica CE"/>
                        </a:rPr>
                        <a:t>APPEND TAB_DEST.</a:t>
                      </a:r>
                    </a:p>
                    <a:p>
                      <a:pPr marL="0" indent="0">
                        <a:buFont typeface="Arial" panose="020B0604020202020204" pitchFamily="34" charset="0"/>
                        <a:buNone/>
                      </a:pPr>
                      <a:endParaRPr lang="en-IN" b="0" dirty="0">
                        <a:latin typeface="Helvetica CE"/>
                      </a:endParaRPr>
                    </a:p>
                    <a:p>
                      <a:pPr marL="0" indent="0">
                        <a:buFont typeface="Arial" panose="020B0604020202020204" pitchFamily="34" charset="0"/>
                        <a:buNone/>
                      </a:pPr>
                      <a:r>
                        <a:rPr lang="en-IN" b="0" dirty="0">
                          <a:latin typeface="Helvetica CE"/>
                        </a:rPr>
                        <a:t>ENDLOOP.</a:t>
                      </a:r>
                    </a:p>
                    <a:p>
                      <a:pPr marL="0" indent="0">
                        <a:buFont typeface="Arial" panose="020B0604020202020204" pitchFamily="34" charset="0"/>
                        <a:buNone/>
                      </a:pPr>
                      <a:endParaRPr lang="en-US" sz="1800" b="0" i="0" kern="1200" dirty="0">
                        <a:solidFill>
                          <a:schemeClr val="dk1"/>
                        </a:solidFill>
                        <a:effectLst/>
                        <a:latin typeface="Helvetica CE"/>
                        <a:ea typeface="+mn-ea"/>
                        <a:cs typeface="+mn-cs"/>
                      </a:endParaRPr>
                    </a:p>
                    <a:p>
                      <a:pPr marL="0" indent="0">
                        <a:buFont typeface="Arial" panose="020B0604020202020204" pitchFamily="34" charset="0"/>
                        <a:buNone/>
                      </a:pPr>
                      <a:r>
                        <a:rPr lang="en-US" sz="1800" b="0" i="0" kern="1200" dirty="0">
                          <a:solidFill>
                            <a:schemeClr val="dk1"/>
                          </a:solidFill>
                          <a:effectLst/>
                          <a:latin typeface="Helvetica CE"/>
                          <a:ea typeface="+mn-ea"/>
                          <a:cs typeface="+mn-cs"/>
                        </a:rPr>
                        <a:t>“Appending Two Tables</a:t>
                      </a:r>
                    </a:p>
                    <a:p>
                      <a:pPr marL="0" indent="0">
                        <a:buFont typeface="Arial" panose="020B0604020202020204" pitchFamily="34" charset="0"/>
                        <a:buNone/>
                      </a:pPr>
                      <a:r>
                        <a:rPr lang="da-DK" dirty="0"/>
                        <a:t>LOOP AT TAB_SRC.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APPEND TAB_SRC TO TAB_DEST.</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ENDLOOP</a:t>
                      </a:r>
                      <a:endParaRPr lang="en-US"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latin typeface="Helvetica CE"/>
                        </a:rPr>
                        <a:t>TAB_DEST[] = TAB_SRC[].</a:t>
                      </a: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t>APPEND LINES OF TAB_SRC TO TAB_DEST.</a:t>
                      </a:r>
                      <a:endParaRPr lang="en-US" b="0" dirty="0">
                        <a:latin typeface="Helvetica CE"/>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7349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Deleting a sequence of lines</a:t>
            </a:r>
          </a:p>
        </p:txBody>
      </p:sp>
      <p:graphicFrame>
        <p:nvGraphicFramePr>
          <p:cNvPr id="8" name="Table 7"/>
          <p:cNvGraphicFramePr>
            <a:graphicFrameLocks noGrp="1"/>
          </p:cNvGraphicFramePr>
          <p:nvPr>
            <p:extLst>
              <p:ext uri="{D42A27DB-BD31-4B8C-83A1-F6EECF244321}">
                <p14:modId xmlns:p14="http://schemas.microsoft.com/office/powerpoint/2010/main" val="2890693962"/>
              </p:ext>
            </p:extLst>
          </p:nvPr>
        </p:nvGraphicFramePr>
        <p:xfrm>
          <a:off x="457200" y="1828800"/>
          <a:ext cx="7924800" cy="320040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361015">
                <a:tc>
                  <a:txBody>
                    <a:bodyPr/>
                    <a:lstStyle/>
                    <a:p>
                      <a:pPr algn="ctr"/>
                      <a:r>
                        <a:rPr lang="en-US" b="1" dirty="0">
                          <a:latin typeface="Helvetica CE"/>
                        </a:rPr>
                        <a:t>Don’ts </a:t>
                      </a:r>
                      <a:endParaRPr lang="en-IN" b="1" dirty="0">
                        <a:latin typeface="Helvetica CE"/>
                      </a:endParaRPr>
                    </a:p>
                  </a:txBody>
                  <a:tcPr/>
                </a:tc>
                <a:tc>
                  <a:txBody>
                    <a:bodyPr/>
                    <a:lstStyle/>
                    <a:p>
                      <a:pPr algn="ctr"/>
                      <a:r>
                        <a:rPr lang="en-US" b="1" dirty="0">
                          <a:latin typeface="Helvetica CE"/>
                        </a:rPr>
                        <a:t>Do’s</a:t>
                      </a:r>
                      <a:endParaRPr lang="en-IN" b="1" dirty="0">
                        <a:latin typeface="Helvetica CE"/>
                      </a:endParaRPr>
                    </a:p>
                  </a:txBody>
                  <a:tcPr/>
                </a:tc>
                <a:extLst>
                  <a:ext uri="{0D108BD9-81ED-4DB2-BD59-A6C34878D82A}">
                    <a16:rowId xmlns="" xmlns:a16="http://schemas.microsoft.com/office/drawing/2014/main" val="10000"/>
                  </a:ext>
                </a:extLst>
              </a:tr>
              <a:tr h="1772585">
                <a:tc>
                  <a:txBody>
                    <a:bodyPr/>
                    <a:lstStyle/>
                    <a:p>
                      <a:pPr marL="0" indent="0">
                        <a:buFont typeface="Arial" panose="020B0604020202020204" pitchFamily="34" charset="0"/>
                        <a:buNone/>
                      </a:pPr>
                      <a:endParaRPr lang="en-IN" b="0" dirty="0">
                        <a:latin typeface="Helvetica CE"/>
                      </a:endParaRPr>
                    </a:p>
                    <a:p>
                      <a:pPr marL="0" indent="0">
                        <a:buFont typeface="Arial" panose="020B0604020202020204" pitchFamily="34" charset="0"/>
                        <a:buNone/>
                      </a:pPr>
                      <a:r>
                        <a:rPr lang="en-IN" dirty="0"/>
                        <a:t>DO 101 TIMES.                   </a:t>
                      </a:r>
                    </a:p>
                    <a:p>
                      <a:pPr marL="0" indent="0">
                        <a:buFont typeface="Arial" panose="020B0604020202020204" pitchFamily="34" charset="0"/>
                        <a:buNone/>
                      </a:pPr>
                      <a:r>
                        <a:rPr lang="en-IN" dirty="0"/>
                        <a:t>      DELETE TAB_DEST INDEX 450.</a:t>
                      </a:r>
                    </a:p>
                    <a:p>
                      <a:pPr marL="0" indent="0">
                        <a:buFont typeface="Arial" panose="020B0604020202020204" pitchFamily="34" charset="0"/>
                        <a:buNone/>
                      </a:pPr>
                      <a:r>
                        <a:rPr lang="en-IN" dirty="0"/>
                        <a:t>ENDDO.</a:t>
                      </a:r>
                    </a:p>
                    <a:p>
                      <a:pPr marL="0" indent="0">
                        <a:buFont typeface="Arial" panose="020B0604020202020204" pitchFamily="34" charset="0"/>
                        <a:buNone/>
                      </a:pPr>
                      <a:endParaRPr lang="en-US" sz="1800" b="0" i="0" kern="1200" dirty="0">
                        <a:solidFill>
                          <a:schemeClr val="dk1"/>
                        </a:solidFill>
                        <a:effectLst/>
                        <a:latin typeface="Helvetica CE"/>
                        <a:ea typeface="+mn-ea"/>
                        <a:cs typeface="+mn-cs"/>
                      </a:endParaRPr>
                    </a:p>
                    <a:p>
                      <a:pPr marL="0" indent="0">
                        <a:buFont typeface="Arial" panose="020B0604020202020204" pitchFamily="34" charset="0"/>
                        <a:buNone/>
                      </a:pPr>
                      <a:r>
                        <a:rPr lang="da-DK" dirty="0"/>
                        <a:t>LOOP AT TAB_DEST WHERE K = KVAL. </a:t>
                      </a:r>
                    </a:p>
                    <a:p>
                      <a:pPr marL="0" indent="0">
                        <a:buFont typeface="Arial" panose="020B0604020202020204" pitchFamily="34" charset="0"/>
                        <a:buNone/>
                      </a:pPr>
                      <a:r>
                        <a:rPr lang="da-DK" dirty="0"/>
                        <a:t>        DELETE TAB_DEST.</a:t>
                      </a:r>
                    </a:p>
                    <a:p>
                      <a:pPr marL="0" indent="0">
                        <a:buFont typeface="Arial" panose="020B0604020202020204" pitchFamily="34" charset="0"/>
                        <a:buNone/>
                      </a:pPr>
                      <a:r>
                        <a:rPr lang="da-DK" dirty="0"/>
                        <a:t>ENDLOOP</a:t>
                      </a:r>
                    </a:p>
                    <a:p>
                      <a:pPr marL="0" indent="0">
                        <a:buFont typeface="Arial" panose="020B0604020202020204" pitchFamily="34" charset="0"/>
                        <a:buNone/>
                      </a:pP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IN" b="0" dirty="0">
                        <a:latin typeface="Helvetica CE"/>
                      </a:endParaRPr>
                    </a:p>
                    <a:p>
                      <a:pPr marL="0" indent="0">
                        <a:buFont typeface="Arial" panose="020B0604020202020204" pitchFamily="34" charset="0"/>
                        <a:buNone/>
                      </a:pPr>
                      <a:r>
                        <a:rPr lang="en-IN" b="0" dirty="0"/>
                        <a:t>DELETE TAB_DEST FROM 450 TO 550.</a:t>
                      </a: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t>DELETE TAB_DEST WHERE K = KVAL.</a:t>
                      </a:r>
                      <a:endParaRPr lang="en-IN" b="0" dirty="0">
                        <a:latin typeface="Helvetica CE"/>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6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defRPr/>
            </a:pPr>
            <a:r>
              <a:rPr lang="en-US" dirty="0"/>
              <a:t>DATABASE VIEW</a:t>
            </a:r>
          </a:p>
        </p:txBody>
      </p:sp>
      <p:sp>
        <p:nvSpPr>
          <p:cNvPr id="13" name="Rectangle 12"/>
          <p:cNvSpPr/>
          <p:nvPr/>
        </p:nvSpPr>
        <p:spPr>
          <a:xfrm>
            <a:off x="152400" y="990600"/>
            <a:ext cx="8686800" cy="2062103"/>
          </a:xfrm>
          <a:prstGeom prst="rect">
            <a:avLst/>
          </a:prstGeom>
        </p:spPr>
        <p:txBody>
          <a:bodyPr wrap="square">
            <a:spAutoFit/>
          </a:bodyPr>
          <a:lstStyle/>
          <a:p>
            <a:pPr marL="0" indent="0">
              <a:buFont typeface="Wingdings" pitchFamily="2" charset="2"/>
              <a:buNone/>
              <a:defRPr/>
            </a:pPr>
            <a:r>
              <a:rPr lang="en-IN" sz="1600" dirty="0"/>
              <a:t>Views are implemented with an equivalent view on the database. A database view is automatically created in the underlying database when it is activated. Database views implement an inner join. </a:t>
            </a:r>
          </a:p>
          <a:p>
            <a:pPr marL="0" indent="0">
              <a:buFont typeface="Wingdings" pitchFamily="2" charset="2"/>
              <a:buNone/>
              <a:defRPr/>
            </a:pPr>
            <a:endParaRPr lang="en-IN" sz="1600" dirty="0"/>
          </a:p>
          <a:p>
            <a:pPr marL="0" indent="0">
              <a:buFont typeface="Wingdings" pitchFamily="2" charset="2"/>
              <a:buNone/>
              <a:defRPr/>
            </a:pPr>
            <a:r>
              <a:rPr lang="en-IN" sz="1600" dirty="0"/>
              <a:t>  </a:t>
            </a:r>
            <a:r>
              <a:rPr lang="en-IN" sz="1600" b="1" u="sng" dirty="0"/>
              <a:t>Important points to note about database views </a:t>
            </a:r>
          </a:p>
          <a:p>
            <a:pPr marL="0" indent="0">
              <a:buFont typeface="Wingdings" pitchFamily="2" charset="2"/>
              <a:buNone/>
              <a:defRPr/>
            </a:pPr>
            <a:r>
              <a:rPr lang="en-IN" sz="1600" dirty="0"/>
              <a:t>    - At least one relationship is required. </a:t>
            </a:r>
          </a:p>
          <a:p>
            <a:pPr marL="0" indent="0">
              <a:buFont typeface="Wingdings" pitchFamily="2" charset="2"/>
              <a:buNone/>
              <a:defRPr/>
            </a:pPr>
            <a:r>
              <a:rPr lang="en-IN" sz="1600" dirty="0"/>
              <a:t>    - No modification can be done. Read only. </a:t>
            </a:r>
          </a:p>
          <a:p>
            <a:pPr marL="0" indent="0">
              <a:buFont typeface="Wingdings" pitchFamily="2" charset="2"/>
              <a:buNone/>
              <a:defRPr/>
            </a:pPr>
            <a:r>
              <a:rPr lang="en-IN" sz="1600" dirty="0"/>
              <a:t>    - Implements an inner joins. </a:t>
            </a:r>
            <a:endParaRPr 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2884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Linear search vs. binary</a:t>
            </a:r>
          </a:p>
        </p:txBody>
      </p:sp>
      <p:graphicFrame>
        <p:nvGraphicFramePr>
          <p:cNvPr id="8" name="Table 7"/>
          <p:cNvGraphicFramePr>
            <a:graphicFrameLocks noGrp="1"/>
          </p:cNvGraphicFramePr>
          <p:nvPr>
            <p:extLst>
              <p:ext uri="{D42A27DB-BD31-4B8C-83A1-F6EECF244321}">
                <p14:modId xmlns:p14="http://schemas.microsoft.com/office/powerpoint/2010/main" val="4044750273"/>
              </p:ext>
            </p:extLst>
          </p:nvPr>
        </p:nvGraphicFramePr>
        <p:xfrm>
          <a:off x="457200" y="1828800"/>
          <a:ext cx="7924800" cy="2075039"/>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348121">
                <a:tc>
                  <a:txBody>
                    <a:bodyPr/>
                    <a:lstStyle/>
                    <a:p>
                      <a:pPr algn="ctr"/>
                      <a:r>
                        <a:rPr lang="en-US" b="1" dirty="0">
                          <a:latin typeface="Helvetica CE"/>
                        </a:rPr>
                        <a:t>Don’ts </a:t>
                      </a:r>
                      <a:endParaRPr lang="en-IN" b="1" dirty="0">
                        <a:latin typeface="Helvetica CE"/>
                      </a:endParaRPr>
                    </a:p>
                  </a:txBody>
                  <a:tcPr/>
                </a:tc>
                <a:tc>
                  <a:txBody>
                    <a:bodyPr/>
                    <a:lstStyle/>
                    <a:p>
                      <a:pPr algn="ctr"/>
                      <a:r>
                        <a:rPr lang="en-US" b="1" dirty="0">
                          <a:latin typeface="Helvetica CE"/>
                        </a:rPr>
                        <a:t>Do’s</a:t>
                      </a:r>
                      <a:endParaRPr lang="en-IN" b="1" dirty="0">
                        <a:latin typeface="Helvetica CE"/>
                      </a:endParaRPr>
                    </a:p>
                  </a:txBody>
                  <a:tcPr/>
                </a:tc>
                <a:extLst>
                  <a:ext uri="{0D108BD9-81ED-4DB2-BD59-A6C34878D82A}">
                    <a16:rowId xmlns="" xmlns:a16="http://schemas.microsoft.com/office/drawing/2014/main" val="10000"/>
                  </a:ext>
                </a:extLst>
              </a:tr>
              <a:tr h="1709279">
                <a:tc>
                  <a:txBody>
                    <a:bodyPr/>
                    <a:lstStyle/>
                    <a:p>
                      <a:pPr marL="0" indent="0">
                        <a:buFont typeface="Arial" panose="020B0604020202020204" pitchFamily="34" charset="0"/>
                        <a:buNone/>
                      </a:pPr>
                      <a:endParaRPr lang="en-IN" b="0" dirty="0">
                        <a:latin typeface="Helvetica CE"/>
                      </a:endParaRPr>
                    </a:p>
                    <a:p>
                      <a:pPr marL="0" indent="0">
                        <a:buFont typeface="Arial" panose="020B0604020202020204" pitchFamily="34" charset="0"/>
                        <a:buNone/>
                      </a:pPr>
                      <a:r>
                        <a:rPr lang="en-IN" dirty="0"/>
                        <a:t>READ TABLE TAB WITH KEY K = 'X'.</a:t>
                      </a:r>
                      <a:endParaRPr lang="en-IN" sz="1800" b="0" i="0" kern="1200" dirty="0">
                        <a:solidFill>
                          <a:schemeClr val="dk1"/>
                        </a:solidFill>
                        <a:effectLst/>
                        <a:latin typeface="Helvetica CE"/>
                        <a:ea typeface="+mn-ea"/>
                        <a:cs typeface="+mn-cs"/>
                      </a:endParaRPr>
                    </a:p>
                  </a:txBody>
                  <a:tcPr/>
                </a:tc>
                <a:tc>
                  <a:txBody>
                    <a:bodyPr/>
                    <a:lstStyle/>
                    <a:p>
                      <a:pPr marL="0" indent="0">
                        <a:buFont typeface="Arial" panose="020B0604020202020204" pitchFamily="34" charset="0"/>
                        <a:buNone/>
                      </a:pPr>
                      <a:endParaRPr lang="en-US" b="0" dirty="0">
                        <a:latin typeface="Helvetica CE"/>
                      </a:endParaRPr>
                    </a:p>
                    <a:p>
                      <a:pPr marL="0" indent="0">
                        <a:buFont typeface="Arial" panose="020B0604020202020204" pitchFamily="34" charset="0"/>
                        <a:buNone/>
                      </a:pPr>
                      <a:r>
                        <a:rPr lang="en-IN" b="0" dirty="0"/>
                        <a:t>READ TABLE TAB WITH KEY K = 'X' BINARY SEARCH.</a:t>
                      </a:r>
                      <a:endParaRPr lang="en-IN" b="0" dirty="0">
                        <a:latin typeface="Helvetica CE"/>
                      </a:endParaRPr>
                    </a:p>
                  </a:txBody>
                  <a:tcPr/>
                </a:tc>
                <a:extLst>
                  <a:ext uri="{0D108BD9-81ED-4DB2-BD59-A6C34878D82A}">
                    <a16:rowId xmlns="" xmlns:a16="http://schemas.microsoft.com/office/drawing/2014/main" val="10001"/>
                  </a:ext>
                </a:extLst>
              </a:tr>
            </a:tbl>
          </a:graphicData>
        </a:graphic>
      </p:graphicFrame>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802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Breakpoint</a:t>
            </a:r>
            <a:endParaRPr lang="en-IN" dirty="0"/>
          </a:p>
        </p:txBody>
      </p:sp>
      <p:sp>
        <p:nvSpPr>
          <p:cNvPr id="3" name="Content Placeholder 2"/>
          <p:cNvSpPr>
            <a:spLocks noGrp="1"/>
          </p:cNvSpPr>
          <p:nvPr>
            <p:ph sz="quarter" idx="10"/>
          </p:nvPr>
        </p:nvSpPr>
        <p:spPr>
          <a:xfrm>
            <a:off x="304800" y="990600"/>
            <a:ext cx="8229600" cy="4648200"/>
          </a:xfrm>
        </p:spPr>
        <p:txBody>
          <a:bodyPr/>
          <a:lstStyle/>
          <a:p>
            <a:pPr algn="just"/>
            <a:r>
              <a:rPr lang="en-IN" sz="2400" dirty="0"/>
              <a:t>A breakpoint is an area in an ABAP program where the execution halts and turns on the debugging mode. The control is then transferred to the ABAP debugger, which further controls the execution of the program.</a:t>
            </a:r>
          </a:p>
          <a:p>
            <a:pPr algn="just"/>
            <a:r>
              <a:rPr lang="en-IN" sz="2400" dirty="0"/>
              <a:t>Breakpoints are classified namely as session breakpoints, debugger breakpoints and static breakpoints. They can be active or passive at runtime and can be set for all users, specific users or based on a checkpoint. </a:t>
            </a:r>
          </a:p>
          <a:p>
            <a:pPr algn="just"/>
            <a:r>
              <a:rPr lang="en-IN" sz="2400" dirty="0"/>
              <a:t>Breakpoints help in the debugging process of ABAP objects, and aid in evaluating only the concerned sections of ABAP code, whiles skipping the rest of the areas.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196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a:t>
            </a:r>
            <a:endParaRPr lang="en-IN" dirty="0"/>
          </a:p>
        </p:txBody>
      </p:sp>
      <p:sp>
        <p:nvSpPr>
          <p:cNvPr id="3" name="Content Placeholder 2"/>
          <p:cNvSpPr>
            <a:spLocks noGrp="1"/>
          </p:cNvSpPr>
          <p:nvPr>
            <p:ph sz="quarter" idx="10"/>
          </p:nvPr>
        </p:nvSpPr>
        <p:spPr>
          <a:xfrm>
            <a:off x="304800" y="1143000"/>
            <a:ext cx="8229600" cy="4648200"/>
          </a:xfrm>
        </p:spPr>
        <p:txBody>
          <a:bodyPr/>
          <a:lstStyle/>
          <a:p>
            <a:pPr algn="just"/>
            <a:r>
              <a:rPr lang="en-IN" sz="2400" dirty="0"/>
              <a:t>Debugging is the process of analysing the flow of a program to locate and reduce defects or bugs. Unlike other programming languages, debugging in SAP involves analysing different objects. Thus, different techniques are used to debug different types of objects.</a:t>
            </a:r>
          </a:p>
          <a:p>
            <a:pPr algn="just"/>
            <a:r>
              <a:rPr lang="en-IN" sz="2400" dirty="0"/>
              <a:t>In SAP, the debugging process is applied with the help of ABAP Debugger, a SAP programming tool that is capable of analysing an ABAP program or object, by line or section, and can even change object values at runtime.</a:t>
            </a:r>
          </a:p>
          <a:p>
            <a:pPr algn="just"/>
            <a:r>
              <a:rPr lang="en-US" sz="2400" dirty="0"/>
              <a:t>Types of Debugger </a:t>
            </a:r>
          </a:p>
          <a:p>
            <a:pPr lvl="1" algn="just"/>
            <a:r>
              <a:rPr lang="en-US" sz="2200" dirty="0"/>
              <a:t>Classic ABAP Debugger (for Release up to 6.40)</a:t>
            </a:r>
          </a:p>
          <a:p>
            <a:pPr lvl="1" algn="just"/>
            <a:r>
              <a:rPr lang="en-US" sz="2200" dirty="0"/>
              <a:t>New ABAP Debugger </a:t>
            </a:r>
            <a:r>
              <a:rPr lang="en-US" sz="2000" dirty="0"/>
              <a:t>(for all 6.40 and later)</a:t>
            </a:r>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291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 method for a SAP Object</a:t>
            </a:r>
            <a:endParaRPr lang="en-IN" dirty="0"/>
          </a:p>
        </p:txBody>
      </p:sp>
      <p:sp>
        <p:nvSpPr>
          <p:cNvPr id="3" name="Content Placeholder 2"/>
          <p:cNvSpPr>
            <a:spLocks noGrp="1"/>
          </p:cNvSpPr>
          <p:nvPr>
            <p:ph sz="quarter" idx="10"/>
          </p:nvPr>
        </p:nvSpPr>
        <p:spPr>
          <a:xfrm>
            <a:off x="533400" y="1371600"/>
            <a:ext cx="7772400" cy="3200400"/>
          </a:xfrm>
        </p:spPr>
        <p:txBody>
          <a:bodyPr/>
          <a:lstStyle/>
          <a:p>
            <a:pPr algn="just"/>
            <a:r>
              <a:rPr lang="en-IN" sz="2400" dirty="0"/>
              <a:t>By typing the command "/h" in the command field, which executes the program in debugging mode</a:t>
            </a:r>
          </a:p>
          <a:p>
            <a:pPr algn="just"/>
            <a:r>
              <a:rPr lang="en-IN" sz="2400" dirty="0"/>
              <a:t>With the help of breakpoints, which may be kept before or during the debugging mode</a:t>
            </a:r>
          </a:p>
          <a:p>
            <a:pPr algn="just"/>
            <a:r>
              <a:rPr lang="en-IN" sz="2400" dirty="0"/>
              <a:t>By selecting debugging when the execution program mode appears</a:t>
            </a:r>
          </a:p>
          <a:p>
            <a:pPr algn="just"/>
            <a:r>
              <a:rPr lang="en-IN" sz="2400" dirty="0"/>
              <a:t>From menu path system-&gt; utilities-&gt; debug ABAP</a:t>
            </a:r>
          </a:p>
          <a:p>
            <a:pPr marL="0" indent="0" algn="just">
              <a:buNone/>
            </a:pPr>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696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 method for different SAP Object</a:t>
            </a:r>
            <a:endParaRPr lang="en-IN" dirty="0"/>
          </a:p>
        </p:txBody>
      </p:sp>
      <p:sp>
        <p:nvSpPr>
          <p:cNvPr id="3" name="Content Placeholder 2"/>
          <p:cNvSpPr>
            <a:spLocks noGrp="1"/>
          </p:cNvSpPr>
          <p:nvPr>
            <p:ph sz="quarter" idx="10"/>
          </p:nvPr>
        </p:nvSpPr>
        <p:spPr>
          <a:xfrm>
            <a:off x="533400" y="1371600"/>
            <a:ext cx="7772400" cy="4648200"/>
          </a:xfrm>
        </p:spPr>
        <p:txBody>
          <a:bodyPr/>
          <a:lstStyle/>
          <a:p>
            <a:pPr algn="just"/>
            <a:r>
              <a:rPr lang="en-IN" sz="2400" dirty="0"/>
              <a:t>For ABAP program and function modules, debugging may be applied by typing "/h" in the command field, using breakpoints or choosing the execution mode for debugging.</a:t>
            </a:r>
          </a:p>
          <a:p>
            <a:pPr algn="just"/>
            <a:r>
              <a:rPr lang="en-IN" sz="2400" dirty="0"/>
              <a:t>For ABAP </a:t>
            </a:r>
            <a:r>
              <a:rPr lang="en-IN" sz="2400" dirty="0" err="1"/>
              <a:t>SAPscripts</a:t>
            </a:r>
            <a:r>
              <a:rPr lang="en-IN" sz="2400" dirty="0"/>
              <a:t>, smart forms and Adobe forms, debugging options are provided separately for driver programs, in addition to these objects.</a:t>
            </a:r>
          </a:p>
          <a:p>
            <a:pPr algn="just"/>
            <a:r>
              <a:rPr lang="en-IN" sz="2400" dirty="0"/>
              <a:t>For server or remote access, remote access debugging is provided through predefined or customized usernames, which are used for connecting to a server or remote access.</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4955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ABAP Debugger working</a:t>
            </a:r>
            <a:endParaRPr lang="en-IN" dirty="0"/>
          </a:p>
        </p:txBody>
      </p:sp>
      <p:sp>
        <p:nvSpPr>
          <p:cNvPr id="3" name="Content Placeholder 2"/>
          <p:cNvSpPr>
            <a:spLocks noGrp="1"/>
          </p:cNvSpPr>
          <p:nvPr>
            <p:ph sz="quarter" idx="10"/>
          </p:nvPr>
        </p:nvSpPr>
        <p:spPr>
          <a:xfrm>
            <a:off x="381000" y="914400"/>
            <a:ext cx="8001000" cy="5410200"/>
          </a:xfrm>
        </p:spPr>
        <p:txBody>
          <a:bodyPr/>
          <a:lstStyle/>
          <a:p>
            <a:pPr algn="just"/>
            <a:r>
              <a:rPr lang="en-IN" sz="2400" dirty="0"/>
              <a:t>Unlike the classic ABAP debugger, the New ABAP Debugger is processed in its own external mode (known as the debugger) while the analysed object (known as the debugger) is run in a second external mode.</a:t>
            </a:r>
          </a:p>
          <a:p>
            <a:pPr algn="just"/>
            <a:r>
              <a:rPr lang="en-IN" sz="2400" dirty="0"/>
              <a:t>It is capable of analysing programs executed in an ABAP processor unit, such as programs that call conversion exits.</a:t>
            </a:r>
          </a:p>
          <a:p>
            <a:pPr algn="just"/>
            <a:r>
              <a:rPr lang="en-IN" sz="2400" dirty="0"/>
              <a:t>It has a flexible interface that a user may design according to requirements.</a:t>
            </a:r>
          </a:p>
          <a:p>
            <a:pPr algn="just"/>
            <a:r>
              <a:rPr lang="en-IN" sz="2400" dirty="0"/>
              <a:t>It has the ability to accommodate more than eight desktop views, as well as the ability to arrange different tools for analysing the structure and data passed in the ABAP program or object.</a:t>
            </a:r>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0000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Trace</a:t>
            </a:r>
            <a:endParaRPr lang="en-IN" dirty="0"/>
          </a:p>
        </p:txBody>
      </p:sp>
      <p:sp>
        <p:nvSpPr>
          <p:cNvPr id="3" name="Content Placeholder 2"/>
          <p:cNvSpPr>
            <a:spLocks noGrp="1"/>
          </p:cNvSpPr>
          <p:nvPr>
            <p:ph sz="quarter" idx="10"/>
          </p:nvPr>
        </p:nvSpPr>
        <p:spPr>
          <a:xfrm>
            <a:off x="563272" y="1295400"/>
            <a:ext cx="8116887" cy="4724400"/>
          </a:xfrm>
        </p:spPr>
        <p:txBody>
          <a:bodyPr/>
          <a:lstStyle/>
          <a:p>
            <a:pPr algn="just"/>
            <a:r>
              <a:rPr lang="en-IN" sz="2400" dirty="0"/>
              <a:t>The SQL Trace part of the Performance Trace tool allows you to see how the OPEN SQL statements that you use in ABAP programs are converted to standard SQL statements and the parameters with which the embedded SQL statements are passed to the database system.</a:t>
            </a:r>
          </a:p>
          <a:p>
            <a:pPr algn="just"/>
            <a:r>
              <a:rPr lang="en-IN" sz="2400" dirty="0"/>
              <a:t>From the time you turn on the trace function to the time you turn it off again, all database activity occurring either for a specific user or for an entire system is recorded. The results of the SQL statement, like return code, number of entries retrieved, inserted, or deleted by the database are recorded in the SQL Trace file.</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694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Trace – How it is useful?</a:t>
            </a:r>
            <a:endParaRPr lang="en-IN" dirty="0"/>
          </a:p>
        </p:txBody>
      </p:sp>
      <p:sp>
        <p:nvSpPr>
          <p:cNvPr id="3" name="Content Placeholder 2"/>
          <p:cNvSpPr>
            <a:spLocks noGrp="1"/>
          </p:cNvSpPr>
          <p:nvPr>
            <p:ph sz="quarter" idx="10"/>
          </p:nvPr>
        </p:nvSpPr>
        <p:spPr>
          <a:xfrm>
            <a:off x="563272" y="1295400"/>
            <a:ext cx="8116887" cy="4876800"/>
          </a:xfrm>
        </p:spPr>
        <p:txBody>
          <a:bodyPr/>
          <a:lstStyle/>
          <a:p>
            <a:pPr marL="0" indent="0" algn="just" fontAlgn="base">
              <a:buNone/>
            </a:pPr>
            <a:r>
              <a:rPr lang="en-US" sz="2400" dirty="0"/>
              <a:t>From the Recorded SQL trace, we can deduce :</a:t>
            </a:r>
            <a:endParaRPr lang="en-IN" sz="2400" dirty="0"/>
          </a:p>
          <a:p>
            <a:pPr algn="just" fontAlgn="base"/>
            <a:r>
              <a:rPr lang="en-IN" sz="2400" dirty="0"/>
              <a:t>which SQL statements your application carries out</a:t>
            </a:r>
          </a:p>
          <a:p>
            <a:pPr algn="just" fontAlgn="base"/>
            <a:r>
              <a:rPr lang="en-IN" sz="2400" dirty="0"/>
              <a:t>which values the system uses for specific database accesses and changes</a:t>
            </a:r>
          </a:p>
          <a:p>
            <a:pPr algn="just" fontAlgn="base"/>
            <a:r>
              <a:rPr lang="en-IN" sz="2400" dirty="0"/>
              <a:t>how the system translates ABAP OPEN SQL commands (such as SELECT) into standard SQL commands</a:t>
            </a:r>
          </a:p>
          <a:p>
            <a:pPr algn="just" fontAlgn="base"/>
            <a:r>
              <a:rPr lang="en-IN" sz="2400" dirty="0"/>
              <a:t>where your application positions COMMIT statements</a:t>
            </a:r>
          </a:p>
          <a:p>
            <a:pPr algn="just" fontAlgn="base"/>
            <a:r>
              <a:rPr lang="en-IN" sz="2400" dirty="0"/>
              <a:t>where your application makes repeated database accesses</a:t>
            </a:r>
          </a:p>
          <a:p>
            <a:pPr algn="just" fontAlgn="base"/>
            <a:r>
              <a:rPr lang="en-IN" sz="2400" dirty="0"/>
              <a:t>what database accesses or changes occur in the update section of your application</a:t>
            </a:r>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173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Analysis</a:t>
            </a:r>
            <a:endParaRPr lang="en-IN" dirty="0"/>
          </a:p>
        </p:txBody>
      </p:sp>
      <p:sp>
        <p:nvSpPr>
          <p:cNvPr id="3" name="Content Placeholder 2"/>
          <p:cNvSpPr>
            <a:spLocks noGrp="1"/>
          </p:cNvSpPr>
          <p:nvPr>
            <p:ph sz="quarter" idx="10"/>
          </p:nvPr>
        </p:nvSpPr>
        <p:spPr>
          <a:xfrm>
            <a:off x="304800" y="1066800"/>
            <a:ext cx="8382000" cy="4419600"/>
          </a:xfrm>
        </p:spPr>
        <p:txBody>
          <a:bodyPr/>
          <a:lstStyle/>
          <a:p>
            <a:pPr marL="0" indent="0" algn="just" fontAlgn="base">
              <a:buNone/>
            </a:pPr>
            <a:r>
              <a:rPr lang="en-IN" sz="2400" dirty="0"/>
              <a:t>With the Runtime Analysis, you can analyse the performance of ABAP programming units that you have created in the ABAP Workbench. Included in this are reports and subprograms, functions modules, modules, for example. It saves its results in performance data files, which you can display as lists. You can use these results to identify runtime-intensive statements, to combine table accesses, and show the hierarchy of program calls. From the results of the Runtime Analysis, you can identify:</a:t>
            </a:r>
          </a:p>
          <a:p>
            <a:pPr algn="just" fontAlgn="base"/>
            <a:r>
              <a:rPr lang="en-IN" sz="2400" dirty="0"/>
              <a:t>Excessive or unnecessary use of modularization units</a:t>
            </a:r>
          </a:p>
          <a:p>
            <a:pPr algn="just" fontAlgn="base"/>
            <a:r>
              <a:rPr lang="en-IN" sz="2400" dirty="0"/>
              <a:t>User-specific functions that could be replaced with ABAP statements</a:t>
            </a:r>
          </a:p>
          <a:p>
            <a:pPr algn="just" fontAlgn="base"/>
            <a:r>
              <a:rPr lang="en-IN" sz="2400" dirty="0"/>
              <a:t>Inefficient or redundant database access.</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51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endParaRPr lang="en-IN" dirty="0"/>
          </a:p>
        </p:txBody>
      </p:sp>
      <p:sp>
        <p:nvSpPr>
          <p:cNvPr id="3" name="Content Placeholder 2"/>
          <p:cNvSpPr>
            <a:spLocks noGrp="1"/>
          </p:cNvSpPr>
          <p:nvPr>
            <p:ph sz="quarter" idx="10"/>
          </p:nvPr>
        </p:nvSpPr>
        <p:spPr>
          <a:xfrm>
            <a:off x="457200" y="1066800"/>
            <a:ext cx="8222959" cy="838200"/>
          </a:xfrm>
        </p:spPr>
        <p:txBody>
          <a:bodyPr/>
          <a:lstStyle/>
          <a:p>
            <a:pPr marL="0" indent="0" algn="just">
              <a:buNone/>
            </a:pPr>
            <a:r>
              <a:rPr lang="en-IN" sz="2400" dirty="0"/>
              <a:t>Procedures contain a set of statements, and are called from other ABAP programs. </a:t>
            </a:r>
          </a:p>
        </p:txBody>
      </p:sp>
      <p:pic>
        <p:nvPicPr>
          <p:cNvPr id="1028" name="Picture 4" descr="This graphic is explained in the accompanying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905000"/>
            <a:ext cx="4105275" cy="228600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quarter" idx="10"/>
          </p:nvPr>
        </p:nvSpPr>
        <p:spPr>
          <a:xfrm>
            <a:off x="609600" y="4038600"/>
            <a:ext cx="8222959" cy="2209800"/>
          </a:xfrm>
        </p:spPr>
        <p:txBody>
          <a:bodyPr/>
          <a:lstStyle/>
          <a:p>
            <a:pPr marL="0" indent="0" algn="just">
              <a:buNone/>
            </a:pPr>
            <a:r>
              <a:rPr lang="en-IN" sz="2400" dirty="0"/>
              <a:t>You define procedures in ABAP programs. When the program is generated, they remain as standalone modules. You can call procedures in the program in which they are defined, or from external programs. Procedures have an interface for passing data, and can also contain local data.</a:t>
            </a:r>
          </a:p>
        </p:txBody>
      </p:sp>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7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PROJECTION VIEW</a:t>
            </a:r>
          </a:p>
        </p:txBody>
      </p:sp>
      <p:sp>
        <p:nvSpPr>
          <p:cNvPr id="13" name="Rectangle 12"/>
          <p:cNvSpPr/>
          <p:nvPr/>
        </p:nvSpPr>
        <p:spPr>
          <a:xfrm>
            <a:off x="152400" y="990600"/>
            <a:ext cx="8686800" cy="2308324"/>
          </a:xfrm>
          <a:prstGeom prst="rect">
            <a:avLst/>
          </a:prstGeom>
        </p:spPr>
        <p:txBody>
          <a:bodyPr wrap="square">
            <a:spAutoFit/>
          </a:bodyPr>
          <a:lstStyle/>
          <a:p>
            <a:pPr marL="0" indent="0">
              <a:buFont typeface="Wingdings" pitchFamily="2" charset="2"/>
              <a:buNone/>
              <a:defRPr/>
            </a:pPr>
            <a:r>
              <a:rPr lang="en-IN" sz="1600" dirty="0"/>
              <a:t>Projection views are used to hide fields of a table. This can minimize interfaces; for example when you access the database, you only read and write the field contents actually needed. </a:t>
            </a:r>
          </a:p>
          <a:p>
            <a:pPr marL="0" indent="0">
              <a:buFont typeface="Wingdings" pitchFamily="2" charset="2"/>
              <a:buNone/>
              <a:defRPr/>
            </a:pPr>
            <a:endParaRPr lang="en-IN" sz="1600" dirty="0"/>
          </a:p>
          <a:p>
            <a:pPr marL="0" indent="0">
              <a:buFont typeface="Wingdings" pitchFamily="2" charset="2"/>
              <a:buNone/>
              <a:defRPr/>
            </a:pPr>
            <a:r>
              <a:rPr lang="en-IN" sz="1600" dirty="0"/>
              <a:t> </a:t>
            </a:r>
            <a:r>
              <a:rPr lang="en-IN" sz="1600" b="1" u="sng" dirty="0"/>
              <a:t> Important points to note about projection views </a:t>
            </a:r>
          </a:p>
          <a:p>
            <a:pPr marL="0" indent="0">
              <a:buFont typeface="Wingdings" pitchFamily="2" charset="2"/>
              <a:buNone/>
              <a:defRPr/>
            </a:pPr>
            <a:r>
              <a:rPr lang="en-IN" sz="1600" dirty="0"/>
              <a:t>    - It is used for only one table. </a:t>
            </a:r>
          </a:p>
          <a:p>
            <a:pPr marL="0" indent="0">
              <a:buFont typeface="Wingdings" pitchFamily="2" charset="2"/>
              <a:buNone/>
              <a:defRPr/>
            </a:pPr>
            <a:r>
              <a:rPr lang="en-IN" sz="1600" dirty="0"/>
              <a:t>    - You cannot define selection conditions for projection views. </a:t>
            </a:r>
          </a:p>
          <a:p>
            <a:pPr marL="0" indent="0">
              <a:buFont typeface="Wingdings" pitchFamily="2" charset="2"/>
              <a:buNone/>
              <a:defRPr/>
            </a:pPr>
            <a:r>
              <a:rPr lang="en-IN" sz="1600" dirty="0"/>
              <a:t>    - Modification (create, delete, insert, and update) can be done. </a:t>
            </a:r>
          </a:p>
          <a:p>
            <a:pPr marL="0" indent="0">
              <a:buFont typeface="Wingdings" pitchFamily="2" charset="2"/>
              <a:buNone/>
              <a:defRPr/>
            </a:pPr>
            <a:r>
              <a:rPr lang="en-IN" sz="1600" dirty="0"/>
              <a:t>    - You can also access pooled tables &amp; cluster tables with a projection view. </a:t>
            </a:r>
          </a:p>
          <a:p>
            <a:pPr marL="0" indent="0">
              <a:buFont typeface="Wingdings" pitchFamily="2" charset="2"/>
              <a:buNone/>
              <a:defRPr/>
            </a:pPr>
            <a:endParaRPr 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6297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Procedure</a:t>
            </a:r>
            <a:endParaRPr lang="en-IN" dirty="0"/>
          </a:p>
        </p:txBody>
      </p:sp>
      <p:sp>
        <p:nvSpPr>
          <p:cNvPr id="3" name="Content Placeholder 2"/>
          <p:cNvSpPr>
            <a:spLocks noGrp="1"/>
          </p:cNvSpPr>
          <p:nvPr>
            <p:ph sz="quarter" idx="10"/>
          </p:nvPr>
        </p:nvSpPr>
        <p:spPr>
          <a:xfrm>
            <a:off x="457200" y="990600"/>
            <a:ext cx="8116887" cy="4572000"/>
          </a:xfrm>
        </p:spPr>
        <p:txBody>
          <a:bodyPr/>
          <a:lstStyle/>
          <a:p>
            <a:pPr algn="just"/>
            <a:r>
              <a:rPr lang="en-US" sz="2400" dirty="0"/>
              <a:t>Subroutine</a:t>
            </a:r>
          </a:p>
          <a:p>
            <a:pPr lvl="1" algn="just"/>
            <a:r>
              <a:rPr lang="en-IN" sz="2000" dirty="0"/>
              <a:t>Subroutines are principally for </a:t>
            </a:r>
            <a:r>
              <a:rPr lang="en-IN" sz="2000" b="1" dirty="0"/>
              <a:t>local</a:t>
            </a:r>
            <a:r>
              <a:rPr lang="en-IN" sz="2000" dirty="0"/>
              <a:t> modularization, that is, they are generally called from the program in which they are defined. You can use subroutines to write functions that are used repeatedly within a program. </a:t>
            </a:r>
            <a:endParaRPr lang="en-US" sz="2200" dirty="0"/>
          </a:p>
          <a:p>
            <a:pPr algn="just"/>
            <a:r>
              <a:rPr lang="en-US" sz="2400" dirty="0"/>
              <a:t>Function Modules</a:t>
            </a:r>
          </a:p>
          <a:p>
            <a:pPr lvl="1" algn="just"/>
            <a:r>
              <a:rPr lang="en-IN" sz="2000" dirty="0"/>
              <a:t>Function modules are for </a:t>
            </a:r>
            <a:r>
              <a:rPr lang="en-IN" sz="2000" b="1" dirty="0"/>
              <a:t>global</a:t>
            </a:r>
            <a:r>
              <a:rPr lang="en-IN" sz="2000" dirty="0"/>
              <a:t> modularization, that is, they are always called from a different program. Function modules contain </a:t>
            </a:r>
            <a:r>
              <a:rPr lang="en-IN" sz="2000" b="1" dirty="0"/>
              <a:t>functions</a:t>
            </a:r>
            <a:r>
              <a:rPr lang="en-IN" sz="2000" dirty="0"/>
              <a:t> that are used in the same form by many different programs.</a:t>
            </a:r>
            <a:endParaRPr lang="en-US" sz="2200" dirty="0"/>
          </a:p>
          <a:p>
            <a:pPr algn="just"/>
            <a:r>
              <a:rPr lang="en-US" sz="2400" dirty="0"/>
              <a:t>Methods</a:t>
            </a:r>
          </a:p>
          <a:p>
            <a:pPr lvl="1" algn="just"/>
            <a:r>
              <a:rPr lang="en-IN" sz="2000" dirty="0"/>
              <a:t>Contain the functions of classes and their instances in ABAP Objects. Methods must be defined in classes. When you call them, you must observe certain special rules of object-oriented programming.</a:t>
            </a:r>
            <a:endParaRPr lang="en-IN" sz="22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492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Subroutine</a:t>
            </a:r>
            <a:endParaRPr lang="en-IN" dirty="0"/>
          </a:p>
        </p:txBody>
      </p:sp>
      <p:sp>
        <p:nvSpPr>
          <p:cNvPr id="3" name="Content Placeholder 2"/>
          <p:cNvSpPr>
            <a:spLocks noGrp="1"/>
          </p:cNvSpPr>
          <p:nvPr>
            <p:ph sz="quarter" idx="10"/>
          </p:nvPr>
        </p:nvSpPr>
        <p:spPr>
          <a:xfrm>
            <a:off x="457201" y="1447800"/>
            <a:ext cx="8001000" cy="4114800"/>
          </a:xfrm>
        </p:spPr>
        <p:txBody>
          <a:bodyPr/>
          <a:lstStyle/>
          <a:p>
            <a:pPr algn="just" fontAlgn="base"/>
            <a:r>
              <a:rPr lang="en-IN" sz="2400" dirty="0"/>
              <a:t>Subroutines are procedures that we define in an ABAP program and can be called from any program. Subroutines are normally called internally, i.e. called from the same program in which it is defined. But it is also possible to call a subroutine from an external program. Subroutines cannot be nested and are usually defined at the end of the program.</a:t>
            </a:r>
          </a:p>
          <a:p>
            <a:pPr algn="just" fontAlgn="base"/>
            <a:r>
              <a:rPr lang="de-DE" sz="2400" dirty="0"/>
              <a:t>A subroutine is a block of code introduced by </a:t>
            </a:r>
            <a:r>
              <a:rPr lang="de-DE" sz="2400" b="1" dirty="0"/>
              <a:t>FORM</a:t>
            </a:r>
            <a:r>
              <a:rPr lang="de-DE" sz="2400" dirty="0"/>
              <a:t> and concluded by </a:t>
            </a:r>
            <a:r>
              <a:rPr lang="de-DE" sz="2400" b="1" dirty="0"/>
              <a:t>ENDFORM</a:t>
            </a:r>
            <a:r>
              <a:rPr lang="de-DE" sz="2400" dirty="0"/>
              <a:t>.</a:t>
            </a:r>
            <a:endParaRPr lang="en-IN" sz="2400" dirty="0"/>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6241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Subroutine Example</a:t>
            </a:r>
            <a:endParaRPr lang="en-IN" dirty="0"/>
          </a:p>
        </p:txBody>
      </p:sp>
      <p:sp>
        <p:nvSpPr>
          <p:cNvPr id="3" name="Content Placeholder 2"/>
          <p:cNvSpPr>
            <a:spLocks noGrp="1"/>
          </p:cNvSpPr>
          <p:nvPr>
            <p:ph sz="quarter" idx="10"/>
          </p:nvPr>
        </p:nvSpPr>
        <p:spPr>
          <a:xfrm>
            <a:off x="563272" y="1066800"/>
            <a:ext cx="8116887" cy="3200400"/>
          </a:xfrm>
        </p:spPr>
        <p:txBody>
          <a:bodyPr/>
          <a:lstStyle/>
          <a:p>
            <a:pPr marL="0" indent="0">
              <a:buNone/>
            </a:pPr>
            <a:r>
              <a:rPr lang="en-IN" dirty="0"/>
              <a:t>PERFORM </a:t>
            </a:r>
            <a:r>
              <a:rPr lang="en-IN" dirty="0" err="1"/>
              <a:t>sub_display</a:t>
            </a:r>
            <a:r>
              <a:rPr lang="en-IN" dirty="0"/>
              <a:t>. </a:t>
            </a:r>
          </a:p>
          <a:p>
            <a:pPr marL="0" indent="0">
              <a:buNone/>
            </a:pPr>
            <a:r>
              <a:rPr lang="en-IN" dirty="0"/>
              <a:t>WRITE:/ 'After Perform'. </a:t>
            </a:r>
          </a:p>
          <a:p>
            <a:pPr marL="0" indent="0">
              <a:buNone/>
            </a:pPr>
            <a:endParaRPr lang="en-IN" dirty="0"/>
          </a:p>
          <a:p>
            <a:pPr marL="0" indent="0">
              <a:buNone/>
            </a:pPr>
            <a:r>
              <a:rPr lang="en-IN" dirty="0"/>
              <a:t>*&amp;---------------------------------------------------------------------* </a:t>
            </a:r>
          </a:p>
          <a:p>
            <a:pPr marL="0" indent="0">
              <a:buNone/>
            </a:pPr>
            <a:r>
              <a:rPr lang="en-IN" dirty="0"/>
              <a:t>*&amp; 	Form </a:t>
            </a:r>
            <a:r>
              <a:rPr lang="en-IN" dirty="0" err="1"/>
              <a:t>sub_display</a:t>
            </a:r>
            <a:r>
              <a:rPr lang="en-IN" dirty="0"/>
              <a:t> </a:t>
            </a:r>
          </a:p>
          <a:p>
            <a:pPr marL="0" indent="0">
              <a:buNone/>
            </a:pPr>
            <a:r>
              <a:rPr lang="en-IN" dirty="0"/>
              <a:t>*&amp;---------------------------------------------------------------------*</a:t>
            </a:r>
          </a:p>
          <a:p>
            <a:pPr marL="0" indent="0">
              <a:buNone/>
            </a:pPr>
            <a:r>
              <a:rPr lang="en-IN" dirty="0"/>
              <a:t> FORM </a:t>
            </a:r>
            <a:r>
              <a:rPr lang="en-IN" dirty="0" err="1"/>
              <a:t>sub_display</a:t>
            </a:r>
            <a:r>
              <a:rPr lang="en-IN" dirty="0"/>
              <a:t>. </a:t>
            </a:r>
          </a:p>
          <a:p>
            <a:pPr marL="0" indent="0">
              <a:buNone/>
            </a:pPr>
            <a:r>
              <a:rPr lang="en-IN" dirty="0"/>
              <a:t>	WRITE:/ 'Inside Subroutine'. </a:t>
            </a:r>
          </a:p>
          <a:p>
            <a:pPr marL="0" indent="0">
              <a:buNone/>
            </a:pPr>
            <a:r>
              <a:rPr lang="en-IN" dirty="0"/>
              <a:t>ENDFORM. " </a:t>
            </a:r>
            <a:r>
              <a:rPr lang="en-IN" dirty="0" err="1"/>
              <a:t>sub_display</a:t>
            </a:r>
            <a:endParaRPr lang="en-IN" dirty="0"/>
          </a:p>
          <a:p>
            <a:pPr marL="0" indent="0">
              <a:buNone/>
            </a:pPr>
            <a:endParaRPr lang="en-US" dirty="0"/>
          </a:p>
          <a:p>
            <a:pPr marL="0" indent="0">
              <a:buNone/>
            </a:pPr>
            <a:endParaRPr lang="en-US" dirty="0"/>
          </a:p>
          <a:p>
            <a:pPr marL="0" indent="0">
              <a:buNone/>
            </a:pPr>
            <a:endParaRPr lang="en-US" dirty="0"/>
          </a:p>
          <a:p>
            <a:pPr marL="0" indent="0">
              <a:buNone/>
            </a:pPr>
            <a:r>
              <a:rPr lang="en-US" dirty="0"/>
              <a:t>Output -&gt;</a:t>
            </a:r>
            <a:endParaRPr lang="en-IN" dirty="0"/>
          </a:p>
        </p:txBody>
      </p:sp>
      <p:pic>
        <p:nvPicPr>
          <p:cNvPr id="2050" name="Picture 2" descr="http://www.saphub.com/wp-content/uploads/2012/02/abap-subrout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4419600"/>
            <a:ext cx="25812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152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Module</a:t>
            </a:r>
            <a:endParaRPr lang="en-IN" dirty="0"/>
          </a:p>
        </p:txBody>
      </p:sp>
      <p:sp>
        <p:nvSpPr>
          <p:cNvPr id="3" name="Content Placeholder 2"/>
          <p:cNvSpPr>
            <a:spLocks noGrp="1"/>
          </p:cNvSpPr>
          <p:nvPr>
            <p:ph sz="quarter" idx="10"/>
          </p:nvPr>
        </p:nvSpPr>
        <p:spPr>
          <a:xfrm>
            <a:off x="457200" y="1066800"/>
            <a:ext cx="8222959" cy="4876800"/>
          </a:xfrm>
        </p:spPr>
        <p:txBody>
          <a:bodyPr/>
          <a:lstStyle/>
          <a:p>
            <a:pPr algn="just" fontAlgn="base"/>
            <a:r>
              <a:rPr lang="en-IN" sz="2400" dirty="0"/>
              <a:t>Function modules are procedures that are defined in special ABAP programs only, so-called function groups, but can be called from all ABAP programs. Function groups act as containers for function modules that logically belong together.</a:t>
            </a:r>
          </a:p>
          <a:p>
            <a:pPr algn="just" fontAlgn="base"/>
            <a:r>
              <a:rPr lang="en-IN" sz="2400" dirty="0"/>
              <a:t>Function modules allow you to encapsulate and reuse global </a:t>
            </a:r>
            <a:r>
              <a:rPr lang="en-IN" sz="2400" b="1" dirty="0"/>
              <a:t>functions</a:t>
            </a:r>
            <a:r>
              <a:rPr lang="en-IN" sz="2400" dirty="0"/>
              <a:t> in the SAP System. They are managed in a central function library. The SAP System contains several predefined functions modules that can be called from any ABAP program. Function modules also play an important role during updating and in interaction between different SAP systems, or between SAP systems and remote systems through remote communications.</a:t>
            </a:r>
          </a:p>
          <a:p>
            <a:pPr algn="just"/>
            <a:endParaRPr lang="en-IN" sz="24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9978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a:t>Know more facts !!</a:t>
            </a:r>
          </a:p>
        </p:txBody>
      </p:sp>
      <p:sp>
        <p:nvSpPr>
          <p:cNvPr id="143363" name="Content Placeholder 2"/>
          <p:cNvSpPr>
            <a:spLocks noGrp="1"/>
          </p:cNvSpPr>
          <p:nvPr>
            <p:ph idx="1"/>
          </p:nvPr>
        </p:nvSpPr>
        <p:spPr>
          <a:xfrm>
            <a:off x="533400" y="1295400"/>
            <a:ext cx="8153400" cy="4267200"/>
          </a:xfrm>
        </p:spPr>
        <p:txBody>
          <a:bodyPr/>
          <a:lstStyle/>
          <a:p>
            <a:pPr>
              <a:buClrTx/>
            </a:pPr>
            <a:r>
              <a:rPr lang="en-US" altLang="en-US" sz="1600" dirty="0">
                <a:latin typeface="Arial" pitchFamily="34" charset="0"/>
                <a:cs typeface="Arial" pitchFamily="34" charset="0"/>
              </a:rPr>
              <a:t>Data is not modified but same data is inserted with reference to same primary keys. </a:t>
            </a:r>
          </a:p>
          <a:p>
            <a:pPr>
              <a:buClrTx/>
            </a:pPr>
            <a:r>
              <a:rPr lang="en-US" altLang="en-US" sz="1600" dirty="0">
                <a:latin typeface="Arial" pitchFamily="34" charset="0"/>
                <a:cs typeface="Arial" pitchFamily="34" charset="0"/>
              </a:rPr>
              <a:t>No updates but only insert approach</a:t>
            </a:r>
          </a:p>
          <a:p>
            <a:pPr>
              <a:buClrTx/>
            </a:pPr>
            <a:r>
              <a:rPr lang="en-US" altLang="en-US" sz="1600" dirty="0">
                <a:latin typeface="Arial" pitchFamily="34" charset="0"/>
                <a:cs typeface="Arial" pitchFamily="34" charset="0"/>
              </a:rPr>
              <a:t>Newly inserted data is not updated into main table but into delta database.</a:t>
            </a:r>
          </a:p>
          <a:p>
            <a:pPr>
              <a:buClrTx/>
            </a:pPr>
            <a:r>
              <a:rPr lang="en-US" altLang="en-US" sz="1600" dirty="0">
                <a:latin typeface="Arial" pitchFamily="34" charset="0"/>
                <a:cs typeface="Arial" pitchFamily="34" charset="0"/>
              </a:rPr>
              <a:t>Data with highest transaction id is retrieved.</a:t>
            </a:r>
          </a:p>
          <a:p>
            <a:pPr>
              <a:buClrTx/>
            </a:pPr>
            <a:r>
              <a:rPr lang="en-US" altLang="en-US" sz="1600" dirty="0">
                <a:latin typeface="Arial" pitchFamily="34" charset="0"/>
                <a:cs typeface="Arial" pitchFamily="34" charset="0"/>
              </a:rPr>
              <a:t>Compression of data is better in columnar stores then in row based stores.</a:t>
            </a:r>
          </a:p>
          <a:p>
            <a:pPr>
              <a:buClrTx/>
            </a:pPr>
            <a:r>
              <a:rPr lang="en-US" altLang="en-US" sz="1600" dirty="0">
                <a:latin typeface="Arial" pitchFamily="34" charset="0"/>
                <a:cs typeface="Arial" pitchFamily="34" charset="0"/>
              </a:rPr>
              <a:t>In memory computing- avoid large movement of data.</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762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a:t>Know more facts !!</a:t>
            </a:r>
          </a:p>
        </p:txBody>
      </p:sp>
      <p:sp>
        <p:nvSpPr>
          <p:cNvPr id="143363" name="Content Placeholder 2"/>
          <p:cNvSpPr>
            <a:spLocks noGrp="1"/>
          </p:cNvSpPr>
          <p:nvPr>
            <p:ph idx="1"/>
          </p:nvPr>
        </p:nvSpPr>
        <p:spPr>
          <a:xfrm>
            <a:off x="533400" y="1295400"/>
            <a:ext cx="8153400" cy="4267200"/>
          </a:xfrm>
        </p:spPr>
        <p:txBody>
          <a:bodyPr/>
          <a:lstStyle/>
          <a:p>
            <a:pPr>
              <a:buClrTx/>
            </a:pPr>
            <a:r>
              <a:rPr lang="en-US" altLang="en-US" sz="1600" dirty="0">
                <a:latin typeface="Arial" pitchFamily="34" charset="0"/>
                <a:cs typeface="Arial" pitchFamily="34" charset="0"/>
              </a:rPr>
              <a:t>Data is not modified but same data is inserted with reference to same primary keys. </a:t>
            </a:r>
          </a:p>
          <a:p>
            <a:pPr>
              <a:buClrTx/>
            </a:pPr>
            <a:r>
              <a:rPr lang="en-US" altLang="en-US" sz="1600" dirty="0">
                <a:latin typeface="Arial" pitchFamily="34" charset="0"/>
                <a:cs typeface="Arial" pitchFamily="34" charset="0"/>
              </a:rPr>
              <a:t>No updates but only insert approach</a:t>
            </a:r>
          </a:p>
          <a:p>
            <a:pPr>
              <a:buClrTx/>
            </a:pPr>
            <a:r>
              <a:rPr lang="en-US" altLang="en-US" sz="1600" dirty="0">
                <a:latin typeface="Arial" pitchFamily="34" charset="0"/>
                <a:cs typeface="Arial" pitchFamily="34" charset="0"/>
              </a:rPr>
              <a:t>Newly inserted data is not updated into main table but into delta database.</a:t>
            </a:r>
          </a:p>
          <a:p>
            <a:pPr>
              <a:buClrTx/>
            </a:pPr>
            <a:r>
              <a:rPr lang="en-US" altLang="en-US" sz="1600" dirty="0">
                <a:latin typeface="Arial" pitchFamily="34" charset="0"/>
                <a:cs typeface="Arial" pitchFamily="34" charset="0"/>
              </a:rPr>
              <a:t>Data with highest transaction id is retrieved.</a:t>
            </a:r>
          </a:p>
          <a:p>
            <a:pPr>
              <a:buClrTx/>
            </a:pPr>
            <a:r>
              <a:rPr lang="en-US" altLang="en-US" sz="1600" dirty="0">
                <a:latin typeface="Arial" pitchFamily="34" charset="0"/>
                <a:cs typeface="Arial" pitchFamily="34" charset="0"/>
              </a:rPr>
              <a:t>Compression of data is better in columnar stores then in row based stores.</a:t>
            </a:r>
          </a:p>
          <a:p>
            <a:pPr>
              <a:buClrTx/>
            </a:pPr>
            <a:r>
              <a:rPr lang="en-US" altLang="en-US" sz="1600" dirty="0">
                <a:latin typeface="Arial" pitchFamily="34" charset="0"/>
                <a:cs typeface="Arial" pitchFamily="34" charset="0"/>
              </a:rPr>
              <a:t>In memory computing- avoid large movement of data.</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306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Aft>
                <a:spcPts val="1800"/>
              </a:spcAft>
            </a:pPr>
            <a:r>
              <a:rPr lang="en-US" sz="2200" b="1" dirty="0">
                <a:solidFill>
                  <a:srgbClr val="0070C4"/>
                </a:solidFill>
                <a:latin typeface="Helvetica CE" pitchFamily="34" charset="0"/>
                <a:ea typeface="Roboto" pitchFamily="2" charset="0"/>
              </a:rPr>
              <a:t>Thank You!</a:t>
            </a:r>
            <a:r>
              <a:rPr lang="en-US" sz="5400" b="1" dirty="0">
                <a:solidFill>
                  <a:srgbClr val="0070C4"/>
                </a:solidFill>
                <a:latin typeface="Helvetica CE" pitchFamily="34" charset="0"/>
                <a:ea typeface="Roboto" pitchFamily="2" charset="0"/>
              </a:rPr>
              <a:t/>
            </a:r>
            <a:br>
              <a:rPr lang="en-US" sz="5400" b="1" dirty="0">
                <a:solidFill>
                  <a:srgbClr val="0070C4"/>
                </a:solidFill>
                <a:latin typeface="Helvetica CE" pitchFamily="34" charset="0"/>
                <a:ea typeface="Roboto" pitchFamily="2" charset="0"/>
              </a:rPr>
            </a:br>
            <a:r>
              <a:rPr lang="en-US" sz="1800" b="1" dirty="0">
                <a:solidFill>
                  <a:srgbClr val="FFB334"/>
                </a:solidFill>
                <a:latin typeface="Helvetica CE" pitchFamily="34" charset="0"/>
              </a:rPr>
              <a:t/>
            </a:r>
            <a:br>
              <a:rPr lang="en-US" sz="1800" b="1" dirty="0">
                <a:solidFill>
                  <a:srgbClr val="FFB334"/>
                </a:solidFill>
                <a:latin typeface="Helvetica CE" pitchFamily="34" charset="0"/>
              </a:rPr>
            </a:br>
            <a:r>
              <a:rPr lang="en-US" sz="1800" b="1" dirty="0">
                <a:solidFill>
                  <a:schemeClr val="bg1">
                    <a:lumMod val="65000"/>
                  </a:schemeClr>
                </a:solidFill>
                <a:latin typeface="Helvetica CE" pitchFamily="34" charset="0"/>
              </a:rPr>
              <a:t>Web: </a:t>
            </a:r>
            <a:r>
              <a:rPr lang="en-US" sz="1800" b="1" dirty="0">
                <a:solidFill>
                  <a:srgbClr val="FFB334"/>
                </a:solidFill>
                <a:latin typeface="Helvetica CE" pitchFamily="34" charset="0"/>
                <a:hlinkClick r:id="rId2"/>
              </a:rPr>
              <a:t>www.yash.com</a:t>
            </a:r>
            <a:endParaRPr lang="en-US" sz="1800" dirty="0"/>
          </a:p>
        </p:txBody>
      </p:sp>
      <p:sp>
        <p:nvSpPr>
          <p:cNvPr id="4" name="Content Placeholder 3"/>
          <p:cNvSpPr>
            <a:spLocks noGrp="1"/>
          </p:cNvSpPr>
          <p:nvPr>
            <p:ph sz="quarter" idx="10"/>
          </p:nvPr>
        </p:nvSpPr>
        <p:spPr/>
        <p:txBody>
          <a:bodyPr/>
          <a:lstStyle/>
          <a:p>
            <a:pPr algn="just" defTabSz="877888"/>
            <a:r>
              <a:rPr lang="en-US" sz="1200" dirty="0">
                <a:solidFill>
                  <a:srgbClr val="0D0D0D"/>
                </a:solidFill>
              </a:rPr>
              <a:t>© YASH Technologies, 1996-2014. All rights reserved.</a:t>
            </a:r>
          </a:p>
          <a:p>
            <a:pPr algn="just" defTabSz="877888"/>
            <a:endParaRPr lang="en-US" sz="1200" dirty="0">
              <a:solidFill>
                <a:srgbClr val="0D0D0D"/>
              </a:solidFill>
            </a:endParaRPr>
          </a:p>
          <a:p>
            <a:pPr algn="just" defTabSz="877888"/>
            <a:r>
              <a:rPr lang="en-US" sz="1200" dirty="0">
                <a:solidFill>
                  <a:srgbClr val="0D0D0D"/>
                </a:solidFill>
              </a:rPr>
              <a:t>The information in this document is based on certain assumptions and as such is subject to change. No part of this document may be reproduced, stored or transmitted in any form or by any means, electronic or mechanical, for any purpose, without the express written permission of YASH Technologies Inc. This document makes reference to trademarks that may be owned by others. The use of such trademarks herein is not as assertion of ownership of such trademarks by YASH and is not intended to represent or imply the existence of an association between YASH  and the lawful owners of such trademarks.</a:t>
            </a:r>
          </a:p>
          <a:p>
            <a:endParaRPr lang="en-US" dirty="0"/>
          </a:p>
        </p:txBody>
      </p:sp>
    </p:spTree>
    <p:extLst>
      <p:ext uri="{BB962C8B-B14F-4D97-AF65-F5344CB8AC3E}">
        <p14:creationId xmlns:p14="http://schemas.microsoft.com/office/powerpoint/2010/main" val="313996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3352800"/>
            <a:ext cx="6553200" cy="2084040"/>
          </a:xfrm>
        </p:spPr>
        <p:txBody>
          <a:bodyPr/>
          <a:lstStyle/>
          <a:p>
            <a:pPr algn="ctr"/>
            <a:r>
              <a:rPr lang="en-IN" sz="2400" dirty="0"/>
              <a:t/>
            </a:r>
            <a:br>
              <a:rPr lang="en-IN" sz="2400" dirty="0"/>
            </a:br>
            <a:r>
              <a:rPr lang="en-IN" sz="2400" dirty="0"/>
              <a:t>ABAP Training</a:t>
            </a:r>
            <a:br>
              <a:rPr lang="en-IN" sz="2400" dirty="0"/>
            </a:br>
            <a:r>
              <a:rPr lang="en-IN" sz="2400" dirty="0"/>
              <a:t/>
            </a:r>
            <a:br>
              <a:rPr lang="en-IN" sz="2400" dirty="0"/>
            </a:br>
            <a:r>
              <a:rPr lang="en-IN" sz="1600" dirty="0">
                <a:solidFill>
                  <a:schemeClr val="bg2">
                    <a:lumMod val="75000"/>
                  </a:schemeClr>
                </a:solidFill>
              </a:rPr>
              <a:t>Day 1</a:t>
            </a:r>
            <a:r>
              <a:rPr lang="en-IN" sz="2400" dirty="0">
                <a:solidFill>
                  <a:schemeClr val="bg2">
                    <a:lumMod val="75000"/>
                  </a:schemeClr>
                </a:solidFill>
              </a:rPr>
              <a:t/>
            </a:r>
            <a:br>
              <a:rPr lang="en-IN" sz="2400" dirty="0">
                <a:solidFill>
                  <a:schemeClr val="bg2">
                    <a:lumMod val="75000"/>
                  </a:schemeClr>
                </a:solidFill>
              </a:rPr>
            </a:br>
            <a:r>
              <a:rPr lang="en-IN" sz="2400" dirty="0">
                <a:solidFill>
                  <a:schemeClr val="bg2">
                    <a:lumMod val="75000"/>
                  </a:schemeClr>
                </a:solidFill>
              </a:rPr>
              <a:t/>
            </a:r>
            <a:br>
              <a:rPr lang="en-IN" sz="2400" dirty="0">
                <a:solidFill>
                  <a:schemeClr val="bg2">
                    <a:lumMod val="75000"/>
                  </a:schemeClr>
                </a:solidFill>
              </a:rPr>
            </a:br>
            <a:endParaRPr lang="en-US" sz="2400" dirty="0">
              <a:solidFill>
                <a:schemeClr val="bg2">
                  <a:lumMod val="75000"/>
                </a:schemeClr>
              </a:solidFill>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0"/>
            <a:ext cx="10096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1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MAINTENANCE VIEW</a:t>
            </a:r>
          </a:p>
        </p:txBody>
      </p:sp>
      <p:sp>
        <p:nvSpPr>
          <p:cNvPr id="13" name="Rectangle 12"/>
          <p:cNvSpPr/>
          <p:nvPr/>
        </p:nvSpPr>
        <p:spPr>
          <a:xfrm>
            <a:off x="152400" y="990600"/>
            <a:ext cx="8686800" cy="3046988"/>
          </a:xfrm>
          <a:prstGeom prst="rect">
            <a:avLst/>
          </a:prstGeom>
        </p:spPr>
        <p:txBody>
          <a:bodyPr wrap="square">
            <a:spAutoFit/>
          </a:bodyPr>
          <a:lstStyle/>
          <a:p>
            <a:pPr marL="0" indent="0">
              <a:buFont typeface="Wingdings" pitchFamily="2" charset="2"/>
              <a:buNone/>
              <a:defRPr/>
            </a:pPr>
            <a:r>
              <a:rPr lang="en-IN" sz="1600" dirty="0"/>
              <a:t>Maintenance Views you can also change/edit data. Thus, a maintenance view allows you to maintain the data of an application object together. </a:t>
            </a:r>
          </a:p>
          <a:p>
            <a:pPr marL="0" indent="0">
              <a:buFont typeface="Wingdings" pitchFamily="2" charset="2"/>
              <a:buNone/>
              <a:defRPr/>
            </a:pPr>
            <a:endParaRPr lang="en-IN" sz="1600" dirty="0"/>
          </a:p>
          <a:p>
            <a:pPr marL="0" indent="0">
              <a:buFont typeface="Wingdings" pitchFamily="2" charset="2"/>
              <a:buNone/>
              <a:defRPr/>
            </a:pPr>
            <a:r>
              <a:rPr lang="en-IN" sz="1600" dirty="0"/>
              <a:t>All the tables in a maintenance view must be linked with foreign key. The join conditions for maintenance views are always derived from the foreign key. </a:t>
            </a:r>
          </a:p>
          <a:p>
            <a:pPr marL="0" indent="0">
              <a:buFont typeface="Wingdings" pitchFamily="2" charset="2"/>
              <a:buNone/>
              <a:defRPr/>
            </a:pPr>
            <a:endParaRPr lang="en-IN" sz="1600" dirty="0"/>
          </a:p>
          <a:p>
            <a:pPr marL="0" indent="0">
              <a:buFont typeface="Wingdings" pitchFamily="2" charset="2"/>
              <a:buNone/>
              <a:defRPr/>
            </a:pPr>
            <a:r>
              <a:rPr lang="en-IN" sz="1600" dirty="0"/>
              <a:t>You cannot directly enter the join conditions as for database views. </a:t>
            </a:r>
          </a:p>
          <a:p>
            <a:pPr marL="0" indent="0">
              <a:buFont typeface="Wingdings" pitchFamily="2" charset="2"/>
              <a:buNone/>
              <a:defRPr/>
            </a:pPr>
            <a:endParaRPr lang="en-IN" sz="1600" dirty="0"/>
          </a:p>
          <a:p>
            <a:pPr marL="0" indent="0">
              <a:buFont typeface="Wingdings" pitchFamily="2" charset="2"/>
              <a:buNone/>
              <a:defRPr/>
            </a:pPr>
            <a:r>
              <a:rPr lang="en-IN" sz="1600" b="1" u="sng" dirty="0"/>
              <a:t>Important points to note about maintenance views </a:t>
            </a:r>
          </a:p>
          <a:p>
            <a:pPr marL="0" indent="0">
              <a:buFont typeface="Wingdings" pitchFamily="2" charset="2"/>
              <a:buNone/>
              <a:defRPr/>
            </a:pPr>
            <a:r>
              <a:rPr lang="en-IN" sz="1600" dirty="0"/>
              <a:t>    - 'N' no. of relationship can support. </a:t>
            </a:r>
          </a:p>
          <a:p>
            <a:pPr marL="0" indent="0">
              <a:buFont typeface="Wingdings" pitchFamily="2" charset="2"/>
              <a:buNone/>
              <a:defRPr/>
            </a:pPr>
            <a:r>
              <a:rPr lang="en-IN" sz="1600" dirty="0"/>
              <a:t>    - Modification can be done. </a:t>
            </a:r>
          </a:p>
          <a:p>
            <a:pPr marL="0" indent="0">
              <a:buFont typeface="Wingdings" pitchFamily="2" charset="2"/>
              <a:buNone/>
              <a:defRPr/>
            </a:pPr>
            <a:r>
              <a:rPr lang="en-IN" sz="1600" dirty="0"/>
              <a:t>    - Implements an outer join. </a:t>
            </a:r>
            <a:endParaRPr 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6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HELP VIEW</a:t>
            </a:r>
          </a:p>
        </p:txBody>
      </p:sp>
      <p:sp>
        <p:nvSpPr>
          <p:cNvPr id="13" name="Rectangle 12"/>
          <p:cNvSpPr/>
          <p:nvPr/>
        </p:nvSpPr>
        <p:spPr>
          <a:xfrm>
            <a:off x="152400" y="990600"/>
            <a:ext cx="8686800" cy="1815882"/>
          </a:xfrm>
          <a:prstGeom prst="rect">
            <a:avLst/>
          </a:prstGeom>
        </p:spPr>
        <p:txBody>
          <a:bodyPr wrap="square">
            <a:spAutoFit/>
          </a:bodyPr>
          <a:lstStyle/>
          <a:p>
            <a:pPr marL="0" indent="0">
              <a:buFont typeface="Wingdings" pitchFamily="2" charset="2"/>
              <a:buNone/>
              <a:defRPr/>
            </a:pPr>
            <a:r>
              <a:rPr lang="en-IN" sz="1600" dirty="0"/>
              <a:t>Help views can be used in search helps as a selection method. </a:t>
            </a:r>
          </a:p>
          <a:p>
            <a:pPr marL="0" indent="0">
              <a:buFont typeface="Wingdings" pitchFamily="2" charset="2"/>
              <a:buNone/>
              <a:defRPr/>
            </a:pPr>
            <a:endParaRPr lang="en-IN" sz="1600" dirty="0"/>
          </a:p>
          <a:p>
            <a:pPr marL="0" indent="0">
              <a:buFont typeface="Wingdings" pitchFamily="2" charset="2"/>
              <a:buNone/>
              <a:defRPr/>
            </a:pPr>
            <a:r>
              <a:rPr lang="en-IN" sz="1600" dirty="0"/>
              <a:t>For Example - You may have to create a help view if a view with outer join is needed as selection method of search help. </a:t>
            </a:r>
          </a:p>
          <a:p>
            <a:pPr marL="0" indent="0">
              <a:buFont typeface="Wingdings" pitchFamily="2" charset="2"/>
              <a:buNone/>
              <a:defRPr/>
            </a:pPr>
            <a:endParaRPr lang="en-IN" sz="1600" dirty="0"/>
          </a:p>
          <a:p>
            <a:pPr marL="0" indent="0">
              <a:buFont typeface="Wingdings" pitchFamily="2" charset="2"/>
              <a:buNone/>
              <a:defRPr/>
            </a:pPr>
            <a:r>
              <a:rPr lang="en-IN" sz="1600" dirty="0"/>
              <a:t>  </a:t>
            </a:r>
            <a:r>
              <a:rPr lang="en-IN" sz="1600" b="1" u="sng" dirty="0"/>
              <a:t>Important points to note about Help views </a:t>
            </a:r>
          </a:p>
          <a:p>
            <a:pPr marL="0" indent="0">
              <a:buFont typeface="Wingdings" pitchFamily="2" charset="2"/>
              <a:buNone/>
              <a:defRPr/>
            </a:pPr>
            <a:r>
              <a:rPr lang="en-IN" sz="1600" dirty="0"/>
              <a:t>    - It implements an outer join. </a:t>
            </a:r>
            <a:endParaRPr lang="en-US"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Data Type</a:t>
            </a:r>
          </a:p>
        </p:txBody>
      </p:sp>
      <p:sp>
        <p:nvSpPr>
          <p:cNvPr id="13" name="Rectangle 12"/>
          <p:cNvSpPr/>
          <p:nvPr/>
        </p:nvSpPr>
        <p:spPr>
          <a:xfrm>
            <a:off x="152400" y="990600"/>
            <a:ext cx="8686800" cy="2554545"/>
          </a:xfrm>
          <a:prstGeom prst="rect">
            <a:avLst/>
          </a:prstGeom>
        </p:spPr>
        <p:txBody>
          <a:bodyPr wrap="square">
            <a:spAutoFit/>
          </a:bodyPr>
          <a:lstStyle/>
          <a:p>
            <a:pPr marL="0" indent="0">
              <a:buFont typeface="Wingdings" pitchFamily="2" charset="2"/>
              <a:buNone/>
              <a:defRPr/>
            </a:pPr>
            <a:r>
              <a:rPr lang="en-IN" sz="1600" b="1" dirty="0"/>
              <a:t>Definition of a global data type in the ABAP Dictionary.</a:t>
            </a:r>
          </a:p>
          <a:p>
            <a:pPr marL="0" indent="0">
              <a:buFont typeface="Wingdings" pitchFamily="2" charset="2"/>
              <a:buNone/>
              <a:defRPr/>
            </a:pPr>
            <a:endParaRPr lang="en-IN" sz="1600" dirty="0"/>
          </a:p>
          <a:p>
            <a:pPr marL="0" indent="0">
              <a:buFont typeface="Wingdings" pitchFamily="2" charset="2"/>
              <a:buNone/>
              <a:defRPr/>
            </a:pPr>
            <a:r>
              <a:rPr lang="en-IN" sz="1600" b="1" u="sng" dirty="0"/>
              <a:t>Possible data types are:</a:t>
            </a:r>
          </a:p>
          <a:p>
            <a:pPr marL="0" indent="0">
              <a:buFont typeface="Wingdings" pitchFamily="2" charset="2"/>
              <a:buNone/>
              <a:defRPr/>
            </a:pPr>
            <a:endParaRPr lang="en-IN" sz="1600" b="1" u="sng" dirty="0"/>
          </a:p>
          <a:p>
            <a:pPr marL="285750" indent="-285750">
              <a:buFont typeface="Arial" pitchFamily="34" charset="0"/>
              <a:buChar char="•"/>
              <a:defRPr/>
            </a:pPr>
            <a:r>
              <a:rPr lang="en-IN" sz="1600" dirty="0"/>
              <a:t>Data elements with or without domains</a:t>
            </a:r>
          </a:p>
          <a:p>
            <a:pPr marL="285750" indent="-285750">
              <a:buFont typeface="Arial" pitchFamily="34" charset="0"/>
              <a:buChar char="•"/>
              <a:defRPr/>
            </a:pPr>
            <a:endParaRPr lang="en-IN" sz="1600" dirty="0"/>
          </a:p>
          <a:p>
            <a:pPr marL="285750" indent="-285750">
              <a:buFont typeface="Arial" pitchFamily="34" charset="0"/>
              <a:buChar char="•"/>
              <a:defRPr/>
            </a:pPr>
            <a:r>
              <a:rPr lang="en-IN" sz="1600" dirty="0"/>
              <a:t>Structures</a:t>
            </a:r>
          </a:p>
          <a:p>
            <a:pPr marL="285750" indent="-285750">
              <a:buFont typeface="Arial" pitchFamily="34" charset="0"/>
              <a:buChar char="•"/>
              <a:defRPr/>
            </a:pPr>
            <a:endParaRPr lang="en-IN" sz="1600" dirty="0"/>
          </a:p>
          <a:p>
            <a:pPr marL="285750" indent="-285750">
              <a:buFont typeface="Arial" pitchFamily="34" charset="0"/>
              <a:buChar char="•"/>
              <a:defRPr/>
            </a:pPr>
            <a:r>
              <a:rPr lang="en-IN" sz="1600" dirty="0"/>
              <a:t>Table types</a:t>
            </a:r>
          </a:p>
          <a:p>
            <a:pPr marL="285750" indent="-285750">
              <a:buFont typeface="Arial" pitchFamily="34" charset="0"/>
              <a:buChar char="•"/>
              <a:defRPr/>
            </a:pPr>
            <a:endParaRPr lang="en-IN"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7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Data Element</a:t>
            </a:r>
          </a:p>
        </p:txBody>
      </p:sp>
      <p:sp>
        <p:nvSpPr>
          <p:cNvPr id="13" name="Rectangle 12"/>
          <p:cNvSpPr/>
          <p:nvPr/>
        </p:nvSpPr>
        <p:spPr>
          <a:xfrm>
            <a:off x="152400" y="990600"/>
            <a:ext cx="8686800" cy="3785652"/>
          </a:xfrm>
          <a:prstGeom prst="rect">
            <a:avLst/>
          </a:prstGeom>
        </p:spPr>
        <p:txBody>
          <a:bodyPr wrap="square">
            <a:spAutoFit/>
          </a:bodyPr>
          <a:lstStyle/>
          <a:p>
            <a:pPr marL="285750" indent="-285750">
              <a:buFont typeface="Arial" pitchFamily="34" charset="0"/>
              <a:buChar char="•"/>
              <a:defRPr/>
            </a:pPr>
            <a:r>
              <a:rPr lang="en-IN" sz="1600" dirty="0"/>
              <a:t>Data Element defines the data type, structure component, field labels, search help, search help etc. There are two types in which data element is describe – </a:t>
            </a:r>
          </a:p>
          <a:p>
            <a:pPr marL="742950" lvl="1" indent="-285750">
              <a:buFont typeface="Arial" pitchFamily="34" charset="0"/>
              <a:buChar char="•"/>
              <a:defRPr/>
            </a:pPr>
            <a:r>
              <a:rPr lang="en-IN" sz="1600" dirty="0"/>
              <a:t>Elementary Type, and </a:t>
            </a:r>
          </a:p>
          <a:p>
            <a:pPr marL="742950" lvl="1" indent="-285750">
              <a:buFont typeface="Arial" pitchFamily="34" charset="0"/>
              <a:buChar char="•"/>
              <a:defRPr/>
            </a:pPr>
            <a:r>
              <a:rPr lang="en-IN" sz="1600" dirty="0"/>
              <a:t> Reference Type. </a:t>
            </a:r>
          </a:p>
          <a:p>
            <a:pPr marL="285750" indent="-285750">
              <a:buFont typeface="Arial" pitchFamily="34" charset="0"/>
              <a:buChar char="•"/>
              <a:defRPr/>
            </a:pPr>
            <a:endParaRPr lang="en-IN" sz="1600" dirty="0"/>
          </a:p>
          <a:p>
            <a:pPr marL="285750" indent="-285750">
              <a:buFont typeface="Arial" pitchFamily="34" charset="0"/>
              <a:buChar char="•"/>
              <a:defRPr/>
            </a:pPr>
            <a:r>
              <a:rPr lang="en-IN" sz="1600" dirty="0"/>
              <a:t>Elementary type is define by the built-in data type, field length and decimal places. Whereas Reference type defines the type of reference variable in ABAP program. </a:t>
            </a:r>
          </a:p>
          <a:p>
            <a:pPr marL="285750" indent="-285750">
              <a:buFont typeface="Arial" pitchFamily="34" charset="0"/>
              <a:buChar char="•"/>
              <a:defRPr/>
            </a:pPr>
            <a:endParaRPr lang="en-IN" sz="1600" dirty="0"/>
          </a:p>
          <a:p>
            <a:pPr>
              <a:defRPr/>
            </a:pPr>
            <a:r>
              <a:rPr lang="en-IN" sz="1600" dirty="0"/>
              <a:t>    Data Element is used for defining - </a:t>
            </a:r>
          </a:p>
          <a:p>
            <a:pPr>
              <a:defRPr/>
            </a:pPr>
            <a:r>
              <a:rPr lang="en-IN" sz="1600" dirty="0"/>
              <a:t>       1.	Data Type </a:t>
            </a:r>
          </a:p>
          <a:p>
            <a:pPr>
              <a:defRPr/>
            </a:pPr>
            <a:r>
              <a:rPr lang="en-IN" sz="1600" dirty="0"/>
              <a:t>       2.	Field Label </a:t>
            </a:r>
          </a:p>
          <a:p>
            <a:pPr>
              <a:defRPr/>
            </a:pPr>
            <a:r>
              <a:rPr lang="en-IN" sz="1600" dirty="0"/>
              <a:t>       3.	Search Help </a:t>
            </a:r>
          </a:p>
          <a:p>
            <a:pPr>
              <a:defRPr/>
            </a:pPr>
            <a:r>
              <a:rPr lang="en-IN" sz="1600" dirty="0"/>
              <a:t>       4.	Parameter ID </a:t>
            </a:r>
          </a:p>
          <a:p>
            <a:pPr>
              <a:defRPr/>
            </a:pPr>
            <a:r>
              <a:rPr lang="en-IN" sz="1600" dirty="0"/>
              <a:t>       5.	Change document flag </a:t>
            </a:r>
          </a:p>
          <a:p>
            <a:pPr>
              <a:defRPr/>
            </a:pPr>
            <a:r>
              <a:rPr lang="en-IN" sz="1600" dirty="0"/>
              <a:t>       6.	Further Characteristics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Domain</a:t>
            </a:r>
          </a:p>
        </p:txBody>
      </p:sp>
      <p:sp>
        <p:nvSpPr>
          <p:cNvPr id="13" name="Rectangle 12"/>
          <p:cNvSpPr/>
          <p:nvPr/>
        </p:nvSpPr>
        <p:spPr>
          <a:xfrm>
            <a:off x="152400" y="990600"/>
            <a:ext cx="8686800" cy="4524315"/>
          </a:xfrm>
          <a:prstGeom prst="rect">
            <a:avLst/>
          </a:prstGeom>
        </p:spPr>
        <p:txBody>
          <a:bodyPr wrap="square">
            <a:spAutoFit/>
          </a:bodyPr>
          <a:lstStyle/>
          <a:p>
            <a:pPr>
              <a:defRPr/>
            </a:pPr>
            <a:r>
              <a:rPr lang="en-IN" sz="1600" dirty="0"/>
              <a:t>A domain describes the technical attributes of a field, such as the data type or the number of positions in a field. The domain defines primarily a value range describing the valid data values for the fields referring to this domain.	</a:t>
            </a:r>
          </a:p>
          <a:p>
            <a:pPr marL="285750" indent="-285750">
              <a:buFont typeface="Arial" pitchFamily="34" charset="0"/>
              <a:buChar char="•"/>
              <a:defRPr/>
            </a:pPr>
            <a:endParaRPr lang="en-IN" sz="1600" dirty="0"/>
          </a:p>
          <a:p>
            <a:pPr>
              <a:defRPr/>
            </a:pPr>
            <a:r>
              <a:rPr lang="en-IN" sz="1600" dirty="0"/>
              <a:t>You can define following thing in domain- </a:t>
            </a:r>
          </a:p>
          <a:p>
            <a:pPr>
              <a:defRPr/>
            </a:pPr>
            <a:endParaRPr lang="en-IN" sz="1600" dirty="0"/>
          </a:p>
          <a:p>
            <a:pPr>
              <a:defRPr/>
            </a:pPr>
            <a:r>
              <a:rPr lang="en-IN" sz="1600" dirty="0"/>
              <a:t>    In Definition Tab </a:t>
            </a:r>
          </a:p>
          <a:p>
            <a:pPr>
              <a:defRPr/>
            </a:pPr>
            <a:r>
              <a:rPr lang="en-IN" sz="1600" dirty="0"/>
              <a:t>       1.	Data Type </a:t>
            </a:r>
          </a:p>
          <a:p>
            <a:pPr>
              <a:defRPr/>
            </a:pPr>
            <a:r>
              <a:rPr lang="en-IN" sz="1600" dirty="0"/>
              <a:t>       2.	No. Of Characters </a:t>
            </a:r>
          </a:p>
          <a:p>
            <a:pPr>
              <a:defRPr/>
            </a:pPr>
            <a:r>
              <a:rPr lang="en-IN" sz="1600" dirty="0"/>
              <a:t>       3.	Decimals </a:t>
            </a:r>
          </a:p>
          <a:p>
            <a:pPr>
              <a:defRPr/>
            </a:pPr>
            <a:r>
              <a:rPr lang="en-IN" sz="1600" dirty="0"/>
              <a:t>       4.	Output length </a:t>
            </a:r>
          </a:p>
          <a:p>
            <a:pPr>
              <a:defRPr/>
            </a:pPr>
            <a:r>
              <a:rPr lang="en-IN" sz="1600" dirty="0"/>
              <a:t>       5.	Conversion Routine </a:t>
            </a:r>
          </a:p>
          <a:p>
            <a:pPr>
              <a:defRPr/>
            </a:pPr>
            <a:r>
              <a:rPr lang="en-IN" sz="1600" dirty="0"/>
              <a:t>       6.	Sign (a check box) </a:t>
            </a:r>
          </a:p>
          <a:p>
            <a:pPr>
              <a:defRPr/>
            </a:pPr>
            <a:r>
              <a:rPr lang="en-IN" sz="1600" dirty="0"/>
              <a:t>       7.	Lowercase (a check box) </a:t>
            </a:r>
          </a:p>
          <a:p>
            <a:pPr>
              <a:defRPr/>
            </a:pPr>
            <a:endParaRPr lang="en-IN" sz="1600" dirty="0"/>
          </a:p>
          <a:p>
            <a:pPr>
              <a:defRPr/>
            </a:pPr>
            <a:r>
              <a:rPr lang="en-IN" sz="1600" dirty="0"/>
              <a:t>    In Value Range Tab </a:t>
            </a:r>
          </a:p>
          <a:p>
            <a:pPr>
              <a:defRPr/>
            </a:pPr>
            <a:r>
              <a:rPr lang="en-IN" sz="1600" dirty="0"/>
              <a:t>       1.	F4 Help fixed Ranges </a:t>
            </a:r>
          </a:p>
          <a:p>
            <a:pPr>
              <a:defRPr/>
            </a:pPr>
            <a:r>
              <a:rPr lang="en-IN" sz="1600" dirty="0"/>
              <a:t>       2.	Value Table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3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Structure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38225"/>
            <a:ext cx="81534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9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Search Help</a:t>
            </a:r>
          </a:p>
        </p:txBody>
      </p:sp>
      <p:sp>
        <p:nvSpPr>
          <p:cNvPr id="3" name="Rectangle 2"/>
          <p:cNvSpPr/>
          <p:nvPr/>
        </p:nvSpPr>
        <p:spPr>
          <a:xfrm>
            <a:off x="76200" y="1213008"/>
            <a:ext cx="8458200" cy="830997"/>
          </a:xfrm>
          <a:prstGeom prst="rect">
            <a:avLst/>
          </a:prstGeom>
        </p:spPr>
        <p:txBody>
          <a:bodyPr wrap="square">
            <a:spAutoFit/>
          </a:bodyPr>
          <a:lstStyle/>
          <a:p>
            <a:r>
              <a:rPr lang="en-IN" sz="1600" dirty="0"/>
              <a:t>Search helps are objects that you can use to assign input help (F4 Help) to screen fields. You can do this by creating a search help in the ABAP Dictionary and attaching it to the corresponding screen field</a:t>
            </a:r>
          </a:p>
        </p:txBody>
      </p:sp>
      <p:sp>
        <p:nvSpPr>
          <p:cNvPr id="4" name="Rectangle 3"/>
          <p:cNvSpPr/>
          <p:nvPr/>
        </p:nvSpPr>
        <p:spPr>
          <a:xfrm>
            <a:off x="76200" y="2057400"/>
            <a:ext cx="8839200" cy="4278094"/>
          </a:xfrm>
          <a:prstGeom prst="rect">
            <a:avLst/>
          </a:prstGeom>
        </p:spPr>
        <p:txBody>
          <a:bodyPr wrap="square">
            <a:spAutoFit/>
          </a:bodyPr>
          <a:lstStyle/>
          <a:p>
            <a:r>
              <a:rPr lang="en-IN" sz="1600" dirty="0"/>
              <a:t>The input help (F4 help) is a standard function of the SAP system. You can display the list of all possible input values for a screen field using input help. You can enhance the possible input values with further information. This is meaningful especially when the field requires the input of a formal key.</a:t>
            </a:r>
          </a:p>
          <a:p>
            <a:r>
              <a:rPr lang="en-IN" sz="1600" dirty="0"/>
              <a:t>To understand the functionality of search helps in detail, you have to be familiar with the standard input help process.</a:t>
            </a:r>
          </a:p>
          <a:p>
            <a:endParaRPr lang="en-IN" sz="1600" dirty="0"/>
          </a:p>
          <a:p>
            <a:r>
              <a:rPr lang="en-IN" sz="1600" b="1" dirty="0"/>
              <a:t>Standard Input Help Process</a:t>
            </a:r>
            <a:endParaRPr lang="en-IN" sz="1600" dirty="0"/>
          </a:p>
          <a:p>
            <a:r>
              <a:rPr lang="en-IN" sz="1600" dirty="0"/>
              <a:t>You call an input help with the following steps (some steps can be omitted, depending on the definition of the input help):</a:t>
            </a:r>
          </a:p>
          <a:p>
            <a:r>
              <a:rPr lang="en-IN" sz="1600" dirty="0"/>
              <a:t>You start the input help to display the possible input values for a field (search field) in a screen template.</a:t>
            </a:r>
          </a:p>
          <a:p>
            <a:r>
              <a:rPr lang="en-IN" sz="1600" dirty="0"/>
              <a:t>The system offers you a number of possible search paths. You have to select one of these search paths. Each search path offers a number of restrictions to limit the number of possible input values. These values are offered in a Dialog box for value restriction when the search path is selected.</a:t>
            </a:r>
          </a:p>
          <a:p>
            <a:r>
              <a:rPr lang="en-IN" sz="1600" dirty="0"/>
              <a:t>Enter the restrictions, if required, and then start the search.</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9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Search Help – Example</a:t>
            </a:r>
          </a:p>
        </p:txBody>
      </p:sp>
      <p:pic>
        <p:nvPicPr>
          <p:cNvPr id="1026" name="Picture 2" descr="https://help.sap.com/static/saphelp_nw73ehp1/en/cf/21ee2b446011d189700000e8322d00/loio489c680bab874ad4a9dda60c5cd02311_Low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55844"/>
            <a:ext cx="50292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Search Help – Elementary</a:t>
            </a:r>
          </a:p>
        </p:txBody>
      </p:sp>
      <p:sp>
        <p:nvSpPr>
          <p:cNvPr id="3" name="Rectangle 2"/>
          <p:cNvSpPr/>
          <p:nvPr/>
        </p:nvSpPr>
        <p:spPr>
          <a:xfrm>
            <a:off x="228600" y="1127879"/>
            <a:ext cx="8229600" cy="2308324"/>
          </a:xfrm>
          <a:prstGeom prst="rect">
            <a:avLst/>
          </a:prstGeom>
        </p:spPr>
        <p:txBody>
          <a:bodyPr wrap="square">
            <a:spAutoFit/>
          </a:bodyPr>
          <a:lstStyle/>
          <a:p>
            <a:r>
              <a:rPr lang="en-IN" sz="1600" dirty="0"/>
              <a:t>An elementary search help defines the standard flow of an input help. You can define the following components of this flow in the search help:</a:t>
            </a:r>
          </a:p>
          <a:p>
            <a:endParaRPr lang="en-IN" sz="1600" dirty="0"/>
          </a:p>
          <a:p>
            <a:pPr marL="285750" indent="-285750">
              <a:buFont typeface="Arial" pitchFamily="34" charset="0"/>
              <a:buChar char="•"/>
            </a:pPr>
            <a:r>
              <a:rPr lang="en-IN" sz="1600" dirty="0"/>
              <a:t>Where does the data displayed in the hit list come from (selection method)</a:t>
            </a:r>
          </a:p>
          <a:p>
            <a:pPr marL="285750" indent="-285750">
              <a:buFont typeface="Arial" pitchFamily="34" charset="0"/>
              <a:buChar char="•"/>
            </a:pPr>
            <a:r>
              <a:rPr lang="en-IN" sz="1600" dirty="0"/>
              <a:t>Which information must be displayed in the dialog box for value selection and in the hit list (search help parameters)</a:t>
            </a:r>
          </a:p>
          <a:p>
            <a:pPr marL="285750" indent="-285750">
              <a:buFont typeface="Arial" pitchFamily="34" charset="0"/>
              <a:buChar char="•"/>
            </a:pPr>
            <a:r>
              <a:rPr lang="en-IN" sz="1600" dirty="0"/>
              <a:t>Which field contents can be taken into account for hit list selections and which values in the hit list can be returned to the screen fields (search help parameters)</a:t>
            </a:r>
          </a:p>
          <a:p>
            <a:pPr marL="285750" indent="-285750">
              <a:buFont typeface="Arial" pitchFamily="34" charset="0"/>
              <a:buChar char="•"/>
            </a:pPr>
            <a:r>
              <a:rPr lang="en-IN" sz="1600" dirty="0"/>
              <a:t>Which dialog steps must be executed in the input help (dialog behaviour)</a:t>
            </a:r>
          </a:p>
        </p:txBody>
      </p:sp>
      <p:pic>
        <p:nvPicPr>
          <p:cNvPr id="2050" name="Picture 2" descr="https://help.sap.com/static/saphelp_nw73ehp1/en/cf/21ee38446011d189700000e8322d00/loio05ed60b1cfbf424cb530e9aaf1146f60_Low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81400"/>
            <a:ext cx="4800600" cy="2605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7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Search Help – Collective</a:t>
            </a:r>
          </a:p>
        </p:txBody>
      </p:sp>
      <p:sp>
        <p:nvSpPr>
          <p:cNvPr id="4" name="Rectangle 3"/>
          <p:cNvSpPr/>
          <p:nvPr/>
        </p:nvSpPr>
        <p:spPr>
          <a:xfrm>
            <a:off x="228600" y="1066800"/>
            <a:ext cx="8686800" cy="2062103"/>
          </a:xfrm>
          <a:prstGeom prst="rect">
            <a:avLst/>
          </a:prstGeom>
        </p:spPr>
        <p:txBody>
          <a:bodyPr wrap="square">
            <a:spAutoFit/>
          </a:bodyPr>
          <a:lstStyle/>
          <a:p>
            <a:r>
              <a:rPr lang="en-IN" sz="1600" dirty="0"/>
              <a:t>A collective search help combines several elementary search helps. You can choose one of several alternative search paths with a collective search help.</a:t>
            </a:r>
          </a:p>
          <a:p>
            <a:endParaRPr lang="en-IN" sz="1600" dirty="0"/>
          </a:p>
          <a:p>
            <a:r>
              <a:rPr lang="en-IN" sz="1600" dirty="0"/>
              <a:t>When you define a collective search help, you have to specify only the search helps that are to be combined in the collective search help. In the input help, the values are transported between the selected elementary search help and the input template using the collective search help. This is the reason why a collective search help also has an interface for transporting the values</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458199" cy="533400"/>
          </a:xfrm>
        </p:spPr>
        <p:txBody>
          <a:bodyPr/>
          <a:lstStyle/>
          <a:p>
            <a:r>
              <a:rPr lang="en-US" dirty="0"/>
              <a:t>Agenda</a:t>
            </a:r>
          </a:p>
        </p:txBody>
      </p:sp>
      <p:sp>
        <p:nvSpPr>
          <p:cNvPr id="5" name="TextBox 4"/>
          <p:cNvSpPr txBox="1"/>
          <p:nvPr/>
        </p:nvSpPr>
        <p:spPr>
          <a:xfrm>
            <a:off x="418531" y="816591"/>
            <a:ext cx="7772400" cy="4708981"/>
          </a:xfrm>
          <a:prstGeom prst="rect">
            <a:avLst/>
          </a:prstGeom>
          <a:noFill/>
        </p:spPr>
        <p:txBody>
          <a:bodyPr wrap="square" rtlCol="0">
            <a:spAutoFit/>
          </a:bodyPr>
          <a:lstStyle/>
          <a:p>
            <a:pPr marL="342900" indent="-228600">
              <a:lnSpc>
                <a:spcPct val="125000"/>
              </a:lnSpc>
              <a:spcBef>
                <a:spcPct val="50000"/>
              </a:spcBef>
              <a:buFontTx/>
              <a:buChar char="•"/>
            </a:pPr>
            <a:r>
              <a:rPr lang="en-US" sz="1600" b="1" dirty="0"/>
              <a:t>Introduction to ABAP</a:t>
            </a:r>
          </a:p>
          <a:p>
            <a:pPr marL="800100" lvl="1" indent="-228600">
              <a:lnSpc>
                <a:spcPct val="125000"/>
              </a:lnSpc>
              <a:spcBef>
                <a:spcPct val="50000"/>
              </a:spcBef>
              <a:buFontTx/>
              <a:buChar char="•"/>
            </a:pPr>
            <a:r>
              <a:rPr lang="en-US" sz="1600" b="1" dirty="0"/>
              <a:t>What is SAP</a:t>
            </a:r>
          </a:p>
          <a:p>
            <a:pPr marL="800100" lvl="1" indent="-228600">
              <a:lnSpc>
                <a:spcPct val="125000"/>
              </a:lnSpc>
              <a:spcBef>
                <a:spcPct val="50000"/>
              </a:spcBef>
              <a:buFontTx/>
              <a:buChar char="•"/>
            </a:pPr>
            <a:r>
              <a:rPr lang="en-US" sz="1600" b="1" dirty="0"/>
              <a:t>SAP Architecture </a:t>
            </a:r>
          </a:p>
          <a:p>
            <a:pPr marL="342900" indent="-228600">
              <a:lnSpc>
                <a:spcPct val="125000"/>
              </a:lnSpc>
              <a:spcBef>
                <a:spcPct val="50000"/>
              </a:spcBef>
              <a:buFontTx/>
              <a:buChar char="•"/>
            </a:pPr>
            <a:r>
              <a:rPr lang="en-US" sz="1600" b="1" dirty="0"/>
              <a:t>Data Dictionary</a:t>
            </a:r>
          </a:p>
          <a:p>
            <a:pPr marL="800100" lvl="1" indent="-228600">
              <a:lnSpc>
                <a:spcPct val="125000"/>
              </a:lnSpc>
              <a:spcBef>
                <a:spcPct val="50000"/>
              </a:spcBef>
              <a:buFontTx/>
              <a:buChar char="•"/>
            </a:pPr>
            <a:r>
              <a:rPr lang="en-IN" sz="1600" b="1" dirty="0"/>
              <a:t>Data Base Tables</a:t>
            </a:r>
          </a:p>
          <a:p>
            <a:pPr marL="800100" lvl="1" indent="-228600">
              <a:lnSpc>
                <a:spcPct val="125000"/>
              </a:lnSpc>
              <a:spcBef>
                <a:spcPct val="50000"/>
              </a:spcBef>
              <a:buFontTx/>
              <a:buChar char="•"/>
            </a:pPr>
            <a:r>
              <a:rPr lang="en-IN" sz="1600" b="1" dirty="0"/>
              <a:t>View</a:t>
            </a:r>
          </a:p>
          <a:p>
            <a:pPr marL="800100" lvl="1" indent="-228600">
              <a:lnSpc>
                <a:spcPct val="125000"/>
              </a:lnSpc>
              <a:spcBef>
                <a:spcPct val="50000"/>
              </a:spcBef>
              <a:buFontTx/>
              <a:buChar char="•"/>
            </a:pPr>
            <a:r>
              <a:rPr lang="en-IN" sz="1600" b="1" dirty="0"/>
              <a:t>Data Types</a:t>
            </a:r>
          </a:p>
          <a:p>
            <a:pPr marL="800100" lvl="1" indent="-228600">
              <a:lnSpc>
                <a:spcPct val="125000"/>
              </a:lnSpc>
              <a:spcBef>
                <a:spcPct val="50000"/>
              </a:spcBef>
              <a:buFontTx/>
              <a:buChar char="•"/>
            </a:pPr>
            <a:r>
              <a:rPr lang="en-IN" sz="1600" b="1" dirty="0"/>
              <a:t>Type Group</a:t>
            </a:r>
          </a:p>
          <a:p>
            <a:pPr marL="800100" lvl="1" indent="-228600">
              <a:lnSpc>
                <a:spcPct val="125000"/>
              </a:lnSpc>
              <a:spcBef>
                <a:spcPct val="50000"/>
              </a:spcBef>
              <a:buFontTx/>
              <a:buChar char="•"/>
            </a:pPr>
            <a:r>
              <a:rPr lang="en-IN" sz="1600" b="1" dirty="0"/>
              <a:t>Domain</a:t>
            </a:r>
          </a:p>
          <a:p>
            <a:pPr marL="800100" lvl="1" indent="-228600">
              <a:lnSpc>
                <a:spcPct val="125000"/>
              </a:lnSpc>
              <a:spcBef>
                <a:spcPct val="50000"/>
              </a:spcBef>
              <a:buFontTx/>
              <a:buChar char="•"/>
            </a:pPr>
            <a:r>
              <a:rPr lang="en-IN" sz="1600" b="1" dirty="0"/>
              <a:t>Search Help</a:t>
            </a:r>
          </a:p>
          <a:p>
            <a:pPr marL="800100" lvl="1" indent="-228600">
              <a:lnSpc>
                <a:spcPct val="125000"/>
              </a:lnSpc>
              <a:spcBef>
                <a:spcPct val="50000"/>
              </a:spcBef>
              <a:buFontTx/>
              <a:buChar char="•"/>
            </a:pPr>
            <a:r>
              <a:rPr lang="en-IN" sz="1600" b="1" dirty="0"/>
              <a:t>Lock Objects</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Search Help – Collective</a:t>
            </a:r>
          </a:p>
        </p:txBody>
      </p:sp>
      <p:sp>
        <p:nvSpPr>
          <p:cNvPr id="3" name="Rectangle 2"/>
          <p:cNvSpPr/>
          <p:nvPr/>
        </p:nvSpPr>
        <p:spPr>
          <a:xfrm>
            <a:off x="228600" y="1120676"/>
            <a:ext cx="8534400" cy="1200329"/>
          </a:xfrm>
          <a:prstGeom prst="rect">
            <a:avLst/>
          </a:prstGeom>
        </p:spPr>
        <p:txBody>
          <a:bodyPr wrap="square">
            <a:spAutoFit/>
          </a:bodyPr>
          <a:lstStyle/>
          <a:p>
            <a:r>
              <a:rPr lang="en-IN" dirty="0"/>
              <a:t>Like an </a:t>
            </a:r>
            <a:r>
              <a:rPr lang="en-IN" dirty="0">
                <a:hlinkClick r:id="rId2"/>
              </a:rPr>
              <a:t>elementary search help</a:t>
            </a:r>
            <a:r>
              <a:rPr lang="en-IN" dirty="0"/>
              <a:t>, a collective search help has an interface of import and export parameters. The data is exchanged between the screen template and the parameters of the assigned elementary search helps using this interface. The following figure simply explains how this data exchange is done.</a:t>
            </a:r>
          </a:p>
        </p:txBody>
      </p:sp>
      <p:pic>
        <p:nvPicPr>
          <p:cNvPr id="3074" name="Picture 2" descr="https://help.sap.com/static/saphelp_nw73ehp1/en/cf/21ee45446011d189700000e8322d00/loio3e88718830884e398f74f0d1abde7ed1_Low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33" y="2292572"/>
            <a:ext cx="35052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elp.sap.com/static/saphelp_nw73ehp1/en/cf/21ee45446011d189700000e8322d00/loio3f7ca8c9406f4403a91ad3f70ec41856_LowR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362200"/>
            <a:ext cx="4800600" cy="3807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hith.yadlapati\Desktop\jvbnl fs documents\jbvnl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93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Lock Object</a:t>
            </a:r>
          </a:p>
        </p:txBody>
      </p:sp>
      <p:sp>
        <p:nvSpPr>
          <p:cNvPr id="4" name="Rectangle 3"/>
          <p:cNvSpPr/>
          <p:nvPr/>
        </p:nvSpPr>
        <p:spPr>
          <a:xfrm>
            <a:off x="304800" y="1143000"/>
            <a:ext cx="8153400" cy="4524315"/>
          </a:xfrm>
          <a:prstGeom prst="rect">
            <a:avLst/>
          </a:prstGeom>
        </p:spPr>
        <p:txBody>
          <a:bodyPr wrap="square">
            <a:spAutoFit/>
          </a:bodyPr>
          <a:lstStyle/>
          <a:p>
            <a:pPr>
              <a:defRPr/>
            </a:pPr>
            <a:r>
              <a:rPr lang="en-US" dirty="0"/>
              <a:t>Lock objects are use in SAP to avoid the inconsistency at the time of data is being insert/change into database.</a:t>
            </a:r>
          </a:p>
          <a:p>
            <a:pPr marL="0" indent="0">
              <a:buFont typeface="Wingdings" pitchFamily="2" charset="2"/>
              <a:buNone/>
              <a:defRPr/>
            </a:pPr>
            <a:endParaRPr lang="en-US" dirty="0"/>
          </a:p>
          <a:p>
            <a:pPr marL="0" indent="0">
              <a:buFont typeface="Wingdings" pitchFamily="2" charset="2"/>
              <a:buNone/>
              <a:defRPr/>
            </a:pPr>
            <a:r>
              <a:rPr lang="en-US" dirty="0"/>
              <a:t>SAP Provide three type of Lock objects. </a:t>
            </a:r>
          </a:p>
          <a:p>
            <a:pPr marL="0" indent="0">
              <a:buFont typeface="Wingdings" pitchFamily="2" charset="2"/>
              <a:buNone/>
              <a:defRPr/>
            </a:pPr>
            <a:endParaRPr lang="en-US" dirty="0"/>
          </a:p>
          <a:p>
            <a:pPr>
              <a:defRPr/>
            </a:pPr>
            <a:r>
              <a:rPr lang="en-US" dirty="0">
                <a:solidFill>
                  <a:srgbClr val="FF0000"/>
                </a:solidFill>
              </a:rPr>
              <a:t>Read Lock (Shared Locked) </a:t>
            </a:r>
            <a:r>
              <a:rPr lang="en-US" dirty="0"/>
              <a:t/>
            </a:r>
            <a:br>
              <a:rPr lang="en-US" dirty="0"/>
            </a:br>
            <a:r>
              <a:rPr lang="en-US" dirty="0"/>
              <a:t>Protects read access to an object. The read lock allows other  transactions read access but not write access to the locked area of the table</a:t>
            </a:r>
          </a:p>
          <a:p>
            <a:pPr>
              <a:defRPr/>
            </a:pPr>
            <a:endParaRPr lang="en-US" dirty="0"/>
          </a:p>
          <a:p>
            <a:pPr>
              <a:defRPr/>
            </a:pPr>
            <a:r>
              <a:rPr lang="en-US" dirty="0">
                <a:solidFill>
                  <a:srgbClr val="FF0000"/>
                </a:solidFill>
              </a:rPr>
              <a:t>Write Lock (exclusive lock)</a:t>
            </a:r>
            <a:r>
              <a:rPr lang="en-US" dirty="0"/>
              <a:t> </a:t>
            </a:r>
          </a:p>
          <a:p>
            <a:pPr>
              <a:defRPr/>
            </a:pPr>
            <a:r>
              <a:rPr lang="en-US" dirty="0"/>
              <a:t>Protects write access to an object. The write lock allows other  transactions neither read nor write access to the locked area of the  table.</a:t>
            </a:r>
          </a:p>
          <a:p>
            <a:pPr>
              <a:defRPr/>
            </a:pPr>
            <a:endParaRPr lang="en-US" dirty="0"/>
          </a:p>
          <a:p>
            <a:pPr>
              <a:defRPr/>
            </a:pPr>
            <a:r>
              <a:rPr lang="en-US" dirty="0">
                <a:solidFill>
                  <a:srgbClr val="FF0000"/>
                </a:solidFill>
              </a:rPr>
              <a:t>Enhanced write lock (exclusive lock without cumulating)</a:t>
            </a:r>
            <a:r>
              <a:rPr lang="en-US" dirty="0"/>
              <a:t> </a:t>
            </a:r>
            <a:br>
              <a:rPr lang="en-US" dirty="0"/>
            </a:br>
            <a:r>
              <a:rPr lang="en-US" dirty="0"/>
              <a:t>Works like a write lock except that the enhanced write lock also  protects from further accesses from the same transaction.</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0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Lock Object</a:t>
            </a:r>
          </a:p>
        </p:txBody>
      </p:sp>
      <p:sp>
        <p:nvSpPr>
          <p:cNvPr id="3" name="Rectangle 2"/>
          <p:cNvSpPr/>
          <p:nvPr/>
        </p:nvSpPr>
        <p:spPr>
          <a:xfrm>
            <a:off x="76200" y="1028343"/>
            <a:ext cx="8534400" cy="4278094"/>
          </a:xfrm>
          <a:prstGeom prst="rect">
            <a:avLst/>
          </a:prstGeom>
        </p:spPr>
        <p:txBody>
          <a:bodyPr wrap="square">
            <a:spAutoFit/>
          </a:bodyPr>
          <a:lstStyle/>
          <a:p>
            <a:pPr marL="0" indent="0">
              <a:buFont typeface="Wingdings" pitchFamily="2" charset="2"/>
              <a:buNone/>
              <a:defRPr/>
            </a:pPr>
            <a:r>
              <a:rPr lang="en-US" sz="1600" dirty="0"/>
              <a:t>When you create a lock object System automatically create two function module. </a:t>
            </a:r>
            <a:br>
              <a:rPr lang="en-US" sz="1600" dirty="0"/>
            </a:br>
            <a:r>
              <a:rPr lang="en-US" sz="1600" dirty="0"/>
              <a:t>1. ENQUEUE_&lt;</a:t>
            </a:r>
            <a:r>
              <a:rPr lang="en-US" sz="1600" dirty="0" err="1"/>
              <a:t>Lockobject</a:t>
            </a:r>
            <a:r>
              <a:rPr lang="en-US" sz="1600" dirty="0"/>
              <a:t> name&gt;. to insert the object in a queue. </a:t>
            </a:r>
            <a:br>
              <a:rPr lang="en-US" sz="1600" dirty="0"/>
            </a:br>
            <a:r>
              <a:rPr lang="en-US" sz="1600" dirty="0"/>
              <a:t>2. DEQUEUE_&lt;</a:t>
            </a:r>
            <a:r>
              <a:rPr lang="en-US" sz="1600" dirty="0" err="1"/>
              <a:t>Lockobject</a:t>
            </a:r>
            <a:r>
              <a:rPr lang="en-US" sz="1600" dirty="0"/>
              <a:t> name&gt;. To remove the object is being queued through above FM. You have to use these function module in your program.</a:t>
            </a:r>
          </a:p>
          <a:p>
            <a:pPr marL="0" indent="0">
              <a:buFont typeface="Wingdings" pitchFamily="2" charset="2"/>
              <a:buNone/>
              <a:defRPr/>
            </a:pPr>
            <a:endParaRPr lang="en-US" sz="1600" dirty="0"/>
          </a:p>
          <a:p>
            <a:pPr>
              <a:defRPr/>
            </a:pPr>
            <a:r>
              <a:rPr lang="en-US" sz="1600" b="1" dirty="0"/>
              <a:t>Structure of a Lock Object</a:t>
            </a:r>
            <a:r>
              <a:rPr lang="en-US" sz="1600" dirty="0"/>
              <a:t> </a:t>
            </a:r>
            <a:br>
              <a:rPr lang="en-US" sz="1600" dirty="0"/>
            </a:br>
            <a:r>
              <a:rPr lang="en-US" sz="1600" dirty="0"/>
              <a:t>The tables in which data records should be locked with a lock request are defined in a lock object together with their key fields. When tables are selected, one table (the primary table) is first selected. Further tables (secondary tables) can also be added using foreign key relationships</a:t>
            </a:r>
          </a:p>
          <a:p>
            <a:pPr>
              <a:defRPr/>
            </a:pPr>
            <a:endParaRPr lang="en-US" sz="1600" dirty="0"/>
          </a:p>
          <a:p>
            <a:pPr>
              <a:defRPr/>
            </a:pPr>
            <a:r>
              <a:rPr lang="en-US" sz="1600" dirty="0"/>
              <a:t>The user goes to VA02 to change a sales order, in this program, a lock is set.  You can see such locks in transaction SM12.  If a lock is set,  and another user accesses the same sales order, then they will get a message saying that the sales order is locked.  The ENQUEUE function module is used to set the lock, the DEQUEUE function module is to release the lock.</a:t>
            </a:r>
          </a:p>
          <a:p>
            <a:pPr>
              <a:defRPr/>
            </a:pPr>
            <a:endParaRPr lang="en-IN" sz="16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25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3352800"/>
            <a:ext cx="6553200" cy="2084040"/>
          </a:xfrm>
        </p:spPr>
        <p:txBody>
          <a:bodyPr/>
          <a:lstStyle/>
          <a:p>
            <a:pPr algn="ctr"/>
            <a:r>
              <a:rPr lang="en-IN" sz="2400" dirty="0"/>
              <a:t/>
            </a:r>
            <a:br>
              <a:rPr lang="en-IN" sz="2400" dirty="0"/>
            </a:br>
            <a:r>
              <a:rPr lang="en-IN" sz="2400" dirty="0"/>
              <a:t>ABAP Training</a:t>
            </a:r>
            <a:br>
              <a:rPr lang="en-IN" sz="2400" dirty="0"/>
            </a:br>
            <a:r>
              <a:rPr lang="en-IN" sz="2400" dirty="0"/>
              <a:t/>
            </a:r>
            <a:br>
              <a:rPr lang="en-IN" sz="2400" dirty="0"/>
            </a:br>
            <a:r>
              <a:rPr lang="en-IN" sz="1600" dirty="0">
                <a:solidFill>
                  <a:schemeClr val="bg2">
                    <a:lumMod val="75000"/>
                  </a:schemeClr>
                </a:solidFill>
              </a:rPr>
              <a:t>Day 2</a:t>
            </a:r>
            <a:r>
              <a:rPr lang="en-IN" sz="2400" dirty="0">
                <a:solidFill>
                  <a:schemeClr val="bg2">
                    <a:lumMod val="75000"/>
                  </a:schemeClr>
                </a:solidFill>
              </a:rPr>
              <a:t/>
            </a:r>
            <a:br>
              <a:rPr lang="en-IN" sz="2400" dirty="0">
                <a:solidFill>
                  <a:schemeClr val="bg2">
                    <a:lumMod val="75000"/>
                  </a:schemeClr>
                </a:solidFill>
              </a:rPr>
            </a:br>
            <a:r>
              <a:rPr lang="en-IN" sz="2400" dirty="0">
                <a:solidFill>
                  <a:schemeClr val="bg2">
                    <a:lumMod val="75000"/>
                  </a:schemeClr>
                </a:solidFill>
              </a:rPr>
              <a:t/>
            </a:r>
            <a:br>
              <a:rPr lang="en-IN" sz="2400" dirty="0">
                <a:solidFill>
                  <a:schemeClr val="bg2">
                    <a:lumMod val="75000"/>
                  </a:schemeClr>
                </a:solidFill>
              </a:rPr>
            </a:br>
            <a:endParaRPr lang="en-US" sz="2400" dirty="0">
              <a:solidFill>
                <a:schemeClr val="bg2">
                  <a:lumMod val="75000"/>
                </a:schemeClr>
              </a:solidFill>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13716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62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458199" cy="533400"/>
          </a:xfrm>
        </p:spPr>
        <p:txBody>
          <a:bodyPr/>
          <a:lstStyle/>
          <a:p>
            <a:r>
              <a:rPr lang="en-US" dirty="0"/>
              <a:t>Agenda</a:t>
            </a:r>
          </a:p>
        </p:txBody>
      </p:sp>
      <p:sp>
        <p:nvSpPr>
          <p:cNvPr id="5" name="TextBox 4"/>
          <p:cNvSpPr txBox="1"/>
          <p:nvPr/>
        </p:nvSpPr>
        <p:spPr>
          <a:xfrm>
            <a:off x="418531" y="816591"/>
            <a:ext cx="7772400" cy="5570756"/>
          </a:xfrm>
          <a:prstGeom prst="rect">
            <a:avLst/>
          </a:prstGeom>
          <a:noFill/>
        </p:spPr>
        <p:txBody>
          <a:bodyPr wrap="square" rtlCol="0">
            <a:spAutoFit/>
          </a:bodyPr>
          <a:lstStyle/>
          <a:p>
            <a:pPr marL="342900" indent="-228600">
              <a:lnSpc>
                <a:spcPct val="125000"/>
              </a:lnSpc>
              <a:spcBef>
                <a:spcPct val="50000"/>
              </a:spcBef>
              <a:buFontTx/>
              <a:buChar char="•"/>
            </a:pPr>
            <a:r>
              <a:rPr lang="en-US" sz="1600" b="1" dirty="0"/>
              <a:t>Declaration</a:t>
            </a:r>
          </a:p>
          <a:p>
            <a:pPr marL="800100" lvl="1" indent="-228600">
              <a:lnSpc>
                <a:spcPct val="125000"/>
              </a:lnSpc>
              <a:spcBef>
                <a:spcPct val="50000"/>
              </a:spcBef>
              <a:buFontTx/>
              <a:buChar char="•"/>
            </a:pPr>
            <a:r>
              <a:rPr lang="en-US" sz="1600" b="1" dirty="0"/>
              <a:t>Variables and Data types</a:t>
            </a:r>
          </a:p>
          <a:p>
            <a:pPr marL="800100" lvl="1" indent="-228600">
              <a:lnSpc>
                <a:spcPct val="125000"/>
              </a:lnSpc>
              <a:spcBef>
                <a:spcPct val="50000"/>
              </a:spcBef>
              <a:buFontTx/>
              <a:buChar char="•"/>
            </a:pPr>
            <a:r>
              <a:rPr lang="en-US" sz="1600" b="1" dirty="0"/>
              <a:t>ABAP Standard Data Types</a:t>
            </a:r>
          </a:p>
          <a:p>
            <a:pPr marL="800100" lvl="1" indent="-228600">
              <a:lnSpc>
                <a:spcPct val="125000"/>
              </a:lnSpc>
              <a:spcBef>
                <a:spcPct val="50000"/>
              </a:spcBef>
              <a:buFontTx/>
              <a:buChar char="•"/>
            </a:pPr>
            <a:r>
              <a:rPr lang="en-US" sz="1600" b="1" dirty="0"/>
              <a:t>Variable Declaration</a:t>
            </a:r>
          </a:p>
          <a:p>
            <a:pPr marL="800100" lvl="1" indent="-228600">
              <a:lnSpc>
                <a:spcPct val="125000"/>
              </a:lnSpc>
              <a:spcBef>
                <a:spcPct val="50000"/>
              </a:spcBef>
              <a:buFontTx/>
              <a:buChar char="•"/>
            </a:pPr>
            <a:r>
              <a:rPr lang="en-US" sz="1600" b="1" dirty="0"/>
              <a:t>Local Data Types</a:t>
            </a:r>
          </a:p>
          <a:p>
            <a:pPr marL="800100" lvl="1" indent="-228600">
              <a:lnSpc>
                <a:spcPct val="125000"/>
              </a:lnSpc>
              <a:spcBef>
                <a:spcPct val="50000"/>
              </a:spcBef>
              <a:buFontTx/>
              <a:buChar char="•"/>
            </a:pPr>
            <a:r>
              <a:rPr lang="en-US" sz="1600" b="1" dirty="0"/>
              <a:t>Global Data type</a:t>
            </a:r>
          </a:p>
          <a:p>
            <a:pPr marL="800100" lvl="1" indent="-228600">
              <a:lnSpc>
                <a:spcPct val="125000"/>
              </a:lnSpc>
              <a:spcBef>
                <a:spcPct val="50000"/>
              </a:spcBef>
              <a:buFontTx/>
              <a:buChar char="•"/>
            </a:pPr>
            <a:r>
              <a:rPr lang="en-US" sz="1600" b="1" dirty="0"/>
              <a:t>Constants</a:t>
            </a:r>
          </a:p>
          <a:p>
            <a:pPr marL="800100" lvl="1" indent="-228600">
              <a:lnSpc>
                <a:spcPct val="125000"/>
              </a:lnSpc>
              <a:spcBef>
                <a:spcPct val="50000"/>
              </a:spcBef>
              <a:buFontTx/>
              <a:buChar char="•"/>
            </a:pPr>
            <a:r>
              <a:rPr lang="en-US" sz="1600" b="1" dirty="0"/>
              <a:t>Structure</a:t>
            </a:r>
          </a:p>
          <a:p>
            <a:pPr marL="800100" lvl="1" indent="-228600">
              <a:lnSpc>
                <a:spcPct val="125000"/>
              </a:lnSpc>
              <a:spcBef>
                <a:spcPct val="50000"/>
              </a:spcBef>
              <a:buFontTx/>
              <a:buChar char="•"/>
            </a:pPr>
            <a:r>
              <a:rPr lang="en-US" sz="1600" b="1" dirty="0"/>
              <a:t>Internal Table / Work Area</a:t>
            </a:r>
          </a:p>
          <a:p>
            <a:pPr marL="342900" indent="-228600">
              <a:lnSpc>
                <a:spcPct val="125000"/>
              </a:lnSpc>
              <a:spcBef>
                <a:spcPct val="50000"/>
              </a:spcBef>
              <a:buFontTx/>
              <a:buChar char="•"/>
            </a:pPr>
            <a:r>
              <a:rPr lang="en-US" sz="1600" b="1" dirty="0"/>
              <a:t>Selection Screen / Input Fields</a:t>
            </a:r>
          </a:p>
          <a:p>
            <a:pPr marL="800100" lvl="1" indent="-228600">
              <a:lnSpc>
                <a:spcPct val="125000"/>
              </a:lnSpc>
              <a:spcBef>
                <a:spcPct val="50000"/>
              </a:spcBef>
              <a:buFontTx/>
              <a:buChar char="•"/>
            </a:pPr>
            <a:r>
              <a:rPr lang="en-US" sz="1600" b="1" dirty="0"/>
              <a:t>Parameter</a:t>
            </a:r>
          </a:p>
          <a:p>
            <a:pPr marL="800100" lvl="1" indent="-228600">
              <a:lnSpc>
                <a:spcPct val="125000"/>
              </a:lnSpc>
              <a:spcBef>
                <a:spcPct val="50000"/>
              </a:spcBef>
              <a:buFontTx/>
              <a:buChar char="•"/>
            </a:pPr>
            <a:r>
              <a:rPr lang="en-US" sz="1600" b="1" dirty="0"/>
              <a:t>Select-Option</a:t>
            </a:r>
          </a:p>
          <a:p>
            <a:pPr marL="342900" indent="-228600">
              <a:lnSpc>
                <a:spcPct val="125000"/>
              </a:lnSpc>
              <a:spcBef>
                <a:spcPct val="50000"/>
              </a:spcBef>
              <a:buFontTx/>
              <a:buChar char="•"/>
            </a:pPr>
            <a:r>
              <a:rPr lang="en-US" sz="1600" b="1" dirty="0"/>
              <a:t>Events</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45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458199" cy="533400"/>
          </a:xfrm>
        </p:spPr>
        <p:txBody>
          <a:bodyPr/>
          <a:lstStyle/>
          <a:p>
            <a:r>
              <a:rPr lang="en-US" dirty="0"/>
              <a:t>Agenda</a:t>
            </a:r>
          </a:p>
        </p:txBody>
      </p:sp>
      <p:sp>
        <p:nvSpPr>
          <p:cNvPr id="5" name="TextBox 4"/>
          <p:cNvSpPr txBox="1"/>
          <p:nvPr/>
        </p:nvSpPr>
        <p:spPr>
          <a:xfrm>
            <a:off x="418531" y="816591"/>
            <a:ext cx="7772400" cy="1692771"/>
          </a:xfrm>
          <a:prstGeom prst="rect">
            <a:avLst/>
          </a:prstGeom>
          <a:noFill/>
        </p:spPr>
        <p:txBody>
          <a:bodyPr wrap="square" rtlCol="0">
            <a:spAutoFit/>
          </a:bodyPr>
          <a:lstStyle/>
          <a:p>
            <a:pPr marL="342900" indent="-228600">
              <a:lnSpc>
                <a:spcPct val="125000"/>
              </a:lnSpc>
              <a:spcBef>
                <a:spcPct val="50000"/>
              </a:spcBef>
              <a:buFontTx/>
              <a:buChar char="•"/>
            </a:pPr>
            <a:r>
              <a:rPr lang="en-US" sz="1600" b="1" dirty="0"/>
              <a:t>Conditional Execution</a:t>
            </a:r>
          </a:p>
          <a:p>
            <a:pPr marL="800100" lvl="1" indent="-228600">
              <a:lnSpc>
                <a:spcPct val="125000"/>
              </a:lnSpc>
              <a:spcBef>
                <a:spcPct val="50000"/>
              </a:spcBef>
              <a:buFontTx/>
              <a:buChar char="•"/>
            </a:pPr>
            <a:r>
              <a:rPr lang="en-US" sz="1600" b="1" dirty="0"/>
              <a:t>Condition</a:t>
            </a:r>
          </a:p>
          <a:p>
            <a:pPr marL="800100" lvl="1" indent="-228600">
              <a:lnSpc>
                <a:spcPct val="125000"/>
              </a:lnSpc>
              <a:spcBef>
                <a:spcPct val="50000"/>
              </a:spcBef>
              <a:buFontTx/>
              <a:buChar char="•"/>
            </a:pPr>
            <a:r>
              <a:rPr lang="en-US" sz="1600" b="1" dirty="0"/>
              <a:t>Case</a:t>
            </a:r>
          </a:p>
          <a:p>
            <a:pPr marL="800100" lvl="1" indent="-228600">
              <a:lnSpc>
                <a:spcPct val="125000"/>
              </a:lnSpc>
              <a:spcBef>
                <a:spcPct val="50000"/>
              </a:spcBef>
              <a:buFontTx/>
              <a:buChar char="•"/>
            </a:pPr>
            <a:r>
              <a:rPr lang="en-US" sz="1600" b="1" dirty="0"/>
              <a:t>Looping</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8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and Data type</a:t>
            </a:r>
          </a:p>
        </p:txBody>
      </p:sp>
      <p:sp>
        <p:nvSpPr>
          <p:cNvPr id="3" name="Rectangle 2"/>
          <p:cNvSpPr/>
          <p:nvPr/>
        </p:nvSpPr>
        <p:spPr>
          <a:xfrm>
            <a:off x="609600" y="1219200"/>
            <a:ext cx="7696200" cy="4370427"/>
          </a:xfrm>
          <a:prstGeom prst="rect">
            <a:avLst/>
          </a:prstGeom>
        </p:spPr>
        <p:txBody>
          <a:bodyPr wrap="square">
            <a:spAutoFit/>
          </a:bodyPr>
          <a:lstStyle/>
          <a:p>
            <a:pPr marL="342900" indent="-342900" algn="just">
              <a:buFont typeface="Arial" pitchFamily="34" charset="0"/>
              <a:buChar char="•"/>
            </a:pPr>
            <a:r>
              <a:rPr lang="en-IN" sz="2000" b="1" dirty="0"/>
              <a:t> Data type:</a:t>
            </a:r>
            <a:r>
              <a:rPr lang="en-IN" sz="2000" dirty="0"/>
              <a:t> description of the kind of data a variable may hold and the range of acceptable values based on storage allocated.</a:t>
            </a:r>
          </a:p>
          <a:p>
            <a:pPr marL="342900" indent="-342900" algn="just">
              <a:buFont typeface="Arial" pitchFamily="34" charset="0"/>
              <a:buChar char="•"/>
            </a:pPr>
            <a:endParaRPr lang="en-IN" sz="2000" dirty="0"/>
          </a:p>
          <a:p>
            <a:pPr marL="342900" indent="-342900" algn="just">
              <a:buFont typeface="Arial" pitchFamily="34" charset="0"/>
              <a:buChar char="•"/>
            </a:pPr>
            <a:r>
              <a:rPr lang="en-IN" sz="2000" b="1" dirty="0"/>
              <a:t>Data object:</a:t>
            </a:r>
            <a:r>
              <a:rPr lang="en-IN" sz="2000" dirty="0"/>
              <a:t> actual variable or constant (of a stated type) that has been defined.</a:t>
            </a:r>
          </a:p>
          <a:p>
            <a:pPr marL="342900" indent="-342900" algn="just">
              <a:buFont typeface="Arial" pitchFamily="34" charset="0"/>
              <a:buChar char="•"/>
            </a:pPr>
            <a:endParaRPr lang="en-IN" sz="2000" dirty="0"/>
          </a:p>
          <a:p>
            <a:pPr marL="342900" indent="-342900" algn="just">
              <a:buFont typeface="Arial" pitchFamily="34" charset="0"/>
              <a:buChar char="•"/>
            </a:pPr>
            <a:r>
              <a:rPr lang="en-IN" sz="2000" b="1" dirty="0"/>
              <a:t>Complete Data Types</a:t>
            </a:r>
          </a:p>
          <a:p>
            <a:pPr marL="800100" lvl="1" indent="-342900" algn="just">
              <a:buFont typeface="Arial" pitchFamily="34" charset="0"/>
              <a:buChar char="•"/>
            </a:pPr>
            <a:r>
              <a:rPr lang="en-IN" sz="2000" dirty="0"/>
              <a:t>Fixed size, specified format data storage.</a:t>
            </a:r>
          </a:p>
          <a:p>
            <a:pPr marL="342900" indent="-342900" algn="just">
              <a:buFont typeface="Arial" pitchFamily="34" charset="0"/>
              <a:buChar char="•"/>
            </a:pPr>
            <a:endParaRPr lang="en-IN" sz="2000" dirty="0"/>
          </a:p>
          <a:p>
            <a:pPr marL="342900" indent="-342900" algn="just">
              <a:buFont typeface="Arial" pitchFamily="34" charset="0"/>
              <a:buChar char="•"/>
            </a:pPr>
            <a:r>
              <a:rPr lang="en-IN" sz="2000" b="1" dirty="0"/>
              <a:t>Incomplete Data Types</a:t>
            </a:r>
          </a:p>
          <a:p>
            <a:pPr marL="800100" lvl="1" indent="-342900" algn="just">
              <a:buFont typeface="Arial" pitchFamily="34" charset="0"/>
              <a:buChar char="•"/>
            </a:pPr>
            <a:r>
              <a:rPr lang="en-IN" sz="2000" dirty="0"/>
              <a:t>Storage size can vary, so must be set upon variable declaration.</a:t>
            </a:r>
          </a:p>
          <a:p>
            <a:pPr algn="just">
              <a:buFont typeface="Wingdings" pitchFamily="2" charset="2"/>
              <a:buChar char="Ø"/>
            </a:pPr>
            <a:endParaRPr lang="en-IN" sz="2000" dirty="0"/>
          </a:p>
          <a:p>
            <a:pPr algn="just">
              <a:buFont typeface="Wingdings" pitchFamily="2" charset="2"/>
              <a:buChar char="Ø"/>
            </a:pPr>
            <a:endParaRPr lang="en-IN"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52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ABAP Standard Data types</a:t>
            </a:r>
          </a:p>
        </p:txBody>
      </p:sp>
      <p:sp>
        <p:nvSpPr>
          <p:cNvPr id="3" name="Rectangle 2"/>
          <p:cNvSpPr/>
          <p:nvPr/>
        </p:nvSpPr>
        <p:spPr>
          <a:xfrm>
            <a:off x="609600" y="1219200"/>
            <a:ext cx="7696200" cy="5216813"/>
          </a:xfrm>
          <a:prstGeom prst="rect">
            <a:avLst/>
          </a:prstGeom>
        </p:spPr>
        <p:txBody>
          <a:bodyPr wrap="square">
            <a:spAutoFit/>
          </a:bodyPr>
          <a:lstStyle/>
          <a:p>
            <a:pPr marL="342900" indent="-342900" algn="just">
              <a:buFont typeface="Arial" pitchFamily="34" charset="0"/>
              <a:buChar char="•"/>
            </a:pPr>
            <a:r>
              <a:rPr lang="en-IN" sz="1500" dirty="0"/>
              <a:t>I integer 4 byte whole number +/- 2.1 billion</a:t>
            </a:r>
          </a:p>
          <a:p>
            <a:pPr marL="342900" indent="-342900" algn="just">
              <a:buFont typeface="Arial" pitchFamily="34" charset="0"/>
              <a:buChar char="•"/>
            </a:pPr>
            <a:endParaRPr lang="en-IN" sz="1500" dirty="0"/>
          </a:p>
          <a:p>
            <a:pPr marL="342900" indent="-342900" algn="just">
              <a:buFont typeface="Arial" pitchFamily="34" charset="0"/>
              <a:buChar char="•"/>
            </a:pPr>
            <a:r>
              <a:rPr lang="en-IN" sz="1500" b="1" i="1" dirty="0"/>
              <a:t>F float 8 bytes, 15-16 significant digits</a:t>
            </a:r>
          </a:p>
          <a:p>
            <a:pPr marL="342900" indent="-342900" algn="just">
              <a:buFont typeface="Arial" pitchFamily="34" charset="0"/>
              <a:buChar char="•"/>
            </a:pPr>
            <a:endParaRPr lang="en-IN" sz="1500" b="1" i="1" dirty="0"/>
          </a:p>
          <a:p>
            <a:pPr marL="342900" indent="-342900" algn="just">
              <a:buFont typeface="Arial" pitchFamily="34" charset="0"/>
              <a:buChar char="•"/>
            </a:pPr>
            <a:r>
              <a:rPr lang="en-IN" sz="1500" b="1" i="1" dirty="0"/>
              <a:t>C string up to 65k characters</a:t>
            </a:r>
          </a:p>
          <a:p>
            <a:pPr marL="342900" indent="-342900" algn="just">
              <a:buFont typeface="Arial" pitchFamily="34" charset="0"/>
              <a:buChar char="•"/>
            </a:pPr>
            <a:endParaRPr lang="en-IN" sz="1500" b="1" i="1" dirty="0"/>
          </a:p>
          <a:p>
            <a:pPr marL="342900" indent="-342900" algn="just">
              <a:buFont typeface="Arial" pitchFamily="34" charset="0"/>
              <a:buChar char="•"/>
            </a:pPr>
            <a:r>
              <a:rPr lang="en-IN" sz="1500" b="1" i="1" dirty="0"/>
              <a:t>N numeric string up to 65k characters (non-math number)</a:t>
            </a:r>
          </a:p>
          <a:p>
            <a:pPr marL="342900" indent="-342900" algn="just">
              <a:buFont typeface="Arial" pitchFamily="34" charset="0"/>
              <a:buChar char="•"/>
            </a:pPr>
            <a:endParaRPr lang="en-IN" sz="1500" dirty="0"/>
          </a:p>
          <a:p>
            <a:pPr marL="342900" indent="-342900" algn="just">
              <a:buFont typeface="Arial" pitchFamily="34" charset="0"/>
              <a:buChar char="•"/>
            </a:pPr>
            <a:r>
              <a:rPr lang="en-IN" sz="1500" dirty="0"/>
              <a:t>STRING </a:t>
            </a:r>
            <a:r>
              <a:rPr lang="en-IN" sz="1500" dirty="0" err="1"/>
              <a:t>string</a:t>
            </a:r>
            <a:r>
              <a:rPr lang="en-IN" sz="1500" dirty="0"/>
              <a:t> dynamic length up to 2 GB long!</a:t>
            </a:r>
          </a:p>
          <a:p>
            <a:pPr marL="342900" indent="-342900" algn="just">
              <a:buFont typeface="Arial" pitchFamily="34" charset="0"/>
              <a:buChar char="•"/>
            </a:pPr>
            <a:endParaRPr lang="en-IN" sz="1500" dirty="0"/>
          </a:p>
          <a:p>
            <a:pPr marL="342900" indent="-342900" algn="just">
              <a:buFont typeface="Arial" pitchFamily="34" charset="0"/>
              <a:buChar char="•"/>
            </a:pPr>
            <a:r>
              <a:rPr lang="en-IN" sz="1500" dirty="0"/>
              <a:t>XSTRING hex string dynamic length byte sequence</a:t>
            </a:r>
          </a:p>
          <a:p>
            <a:pPr marL="342900" indent="-342900" algn="just">
              <a:buFont typeface="Arial" pitchFamily="34" charset="0"/>
              <a:buChar char="•"/>
            </a:pPr>
            <a:endParaRPr lang="en-IN" sz="1500" dirty="0"/>
          </a:p>
          <a:p>
            <a:pPr marL="342900" indent="-342900" algn="just">
              <a:buFont typeface="Arial" pitchFamily="34" charset="0"/>
              <a:buChar char="•"/>
            </a:pPr>
            <a:r>
              <a:rPr lang="en-IN" sz="1500" b="1" i="1" dirty="0"/>
              <a:t>X byte sequence up to 65k bytes</a:t>
            </a:r>
          </a:p>
          <a:p>
            <a:pPr marL="342900" indent="-342900" algn="just">
              <a:buFont typeface="Arial" pitchFamily="34" charset="0"/>
              <a:buChar char="•"/>
            </a:pPr>
            <a:endParaRPr lang="en-IN" sz="1500" dirty="0"/>
          </a:p>
          <a:p>
            <a:pPr marL="342900" indent="-342900" algn="just">
              <a:buFont typeface="Arial" pitchFamily="34" charset="0"/>
              <a:buChar char="•"/>
            </a:pPr>
            <a:r>
              <a:rPr lang="en-IN" sz="1500" dirty="0"/>
              <a:t>D date 8 characters in form YYYYMMDD</a:t>
            </a:r>
          </a:p>
          <a:p>
            <a:pPr marL="342900" indent="-342900" algn="just">
              <a:buFont typeface="Arial" pitchFamily="34" charset="0"/>
              <a:buChar char="•"/>
            </a:pPr>
            <a:endParaRPr lang="en-IN" sz="1500" dirty="0"/>
          </a:p>
          <a:p>
            <a:pPr marL="342900" indent="-342900" algn="just">
              <a:buFont typeface="Arial" pitchFamily="34" charset="0"/>
              <a:buChar char="•"/>
            </a:pPr>
            <a:r>
              <a:rPr lang="en-IN" sz="1500" dirty="0"/>
              <a:t>T time 6 characters in from HHMMSS</a:t>
            </a:r>
          </a:p>
          <a:p>
            <a:pPr marL="342900" indent="-342900" algn="just">
              <a:buFont typeface="Arial" pitchFamily="34" charset="0"/>
              <a:buChar char="•"/>
            </a:pPr>
            <a:endParaRPr lang="en-IN" sz="1500" dirty="0"/>
          </a:p>
          <a:p>
            <a:pPr marL="342900" indent="-342900" algn="just">
              <a:buFont typeface="Arial" pitchFamily="34" charset="0"/>
              <a:buChar char="•"/>
            </a:pPr>
            <a:r>
              <a:rPr lang="en-IN" sz="1500" b="1" i="1" dirty="0"/>
              <a:t>P packed number precise whole or floating number up to 16 bytes</a:t>
            </a:r>
          </a:p>
          <a:p>
            <a:pPr marL="342900" indent="-342900" algn="just">
              <a:buFont typeface="Arial" pitchFamily="34" charset="0"/>
              <a:buChar char="•"/>
            </a:pPr>
            <a:endParaRPr lang="en-IN" sz="1500" dirty="0"/>
          </a:p>
          <a:p>
            <a:pPr algn="ctr"/>
            <a:r>
              <a:rPr lang="en-IN" sz="1500" dirty="0"/>
              <a:t>Bold italics indicate incomplete data types (size set on declaration</a:t>
            </a:r>
            <a:r>
              <a:rPr lang="en-IN" sz="1400" dirty="0"/>
              <a:t>)</a:t>
            </a:r>
          </a:p>
          <a:p>
            <a:pPr algn="just">
              <a:buFont typeface="Wingdings" pitchFamily="2" charset="2"/>
              <a:buChar char="Ø"/>
            </a:pPr>
            <a:endParaRPr lang="en-IN"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35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Declaration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23"/>
          <a:stretch/>
        </p:blipFill>
        <p:spPr bwMode="auto">
          <a:xfrm>
            <a:off x="0" y="1787857"/>
            <a:ext cx="9144000" cy="438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04800" y="1787857"/>
            <a:ext cx="8153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31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Data Types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249" b="10011"/>
          <a:stretch/>
        </p:blipFill>
        <p:spPr bwMode="auto">
          <a:xfrm>
            <a:off x="37531" y="1143000"/>
            <a:ext cx="8915400" cy="427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52400" y="1143000"/>
            <a:ext cx="8686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5420434"/>
            <a:ext cx="8686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6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SAP</a:t>
            </a:r>
          </a:p>
        </p:txBody>
      </p:sp>
      <p:sp>
        <p:nvSpPr>
          <p:cNvPr id="3" name="Rectangle 2"/>
          <p:cNvSpPr/>
          <p:nvPr/>
        </p:nvSpPr>
        <p:spPr>
          <a:xfrm>
            <a:off x="228600" y="990600"/>
            <a:ext cx="8686800" cy="4678204"/>
          </a:xfrm>
          <a:prstGeom prst="rect">
            <a:avLst/>
          </a:prstGeom>
        </p:spPr>
        <p:txBody>
          <a:bodyPr wrap="square">
            <a:spAutoFit/>
          </a:bodyPr>
          <a:lstStyle/>
          <a:p>
            <a:pPr lvl="1" algn="just"/>
            <a:r>
              <a:rPr lang="en-IN" sz="2000" b="1" dirty="0"/>
              <a:t>SAP (System Application and Product) is the name of the biggest European German Software company as well as the name of software itself.</a:t>
            </a:r>
          </a:p>
          <a:p>
            <a:pPr lvl="1" algn="just"/>
            <a:endParaRPr lang="en-IN" sz="2000" b="1" dirty="0"/>
          </a:p>
          <a:p>
            <a:pPr lvl="1" algn="just"/>
            <a:r>
              <a:rPr lang="en-IN" sz="2000" b="1" dirty="0"/>
              <a:t>The company was founded in 1972 by the five IBM employees.</a:t>
            </a:r>
            <a:br>
              <a:rPr lang="en-IN" sz="2000" b="1" dirty="0"/>
            </a:br>
            <a:r>
              <a:rPr lang="en-IN" sz="2000" b="1" dirty="0"/>
              <a:t>SAP R/3 Software has been developed using ABAP/4 as a programming language.</a:t>
            </a:r>
          </a:p>
          <a:p>
            <a:pPr lvl="1" algn="just"/>
            <a:endParaRPr lang="en-IN" sz="2000" b="1" dirty="0"/>
          </a:p>
          <a:p>
            <a:pPr lvl="1" algn="just"/>
            <a:r>
              <a:rPr lang="en-IN" sz="2000" b="1" dirty="0"/>
              <a:t>SAP is the ERP (Enterprise Resource Planning) system that aims to integrate all the different modules(SD,MM,CO,HR etc.) in the company. The integration results in consistency of data through out the system and the company as a whole.</a:t>
            </a:r>
          </a:p>
          <a:p>
            <a:pPr lvl="1" algn="just"/>
            <a:endParaRPr lang="en-IN" sz="2000" b="1" dirty="0"/>
          </a:p>
          <a:p>
            <a:pPr marL="342900" indent="-342900" algn="just">
              <a:buFont typeface="Arial" pitchFamily="34" charset="0"/>
              <a:buChar char="•"/>
            </a:pPr>
            <a:endParaRPr lang="en-IN" sz="2000" dirty="0"/>
          </a:p>
          <a:p>
            <a:pPr algn="just"/>
            <a:endParaRPr lang="en-IN" dirty="0"/>
          </a:p>
        </p:txBody>
      </p:sp>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9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Data Types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70"/>
          <a:stretch/>
        </p:blipFill>
        <p:spPr bwMode="auto">
          <a:xfrm>
            <a:off x="152399" y="1447800"/>
            <a:ext cx="8381999" cy="448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380999" y="1447800"/>
            <a:ext cx="7924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83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938"/>
          <a:stretch/>
        </p:blipFill>
        <p:spPr bwMode="auto">
          <a:xfrm>
            <a:off x="516340" y="1524000"/>
            <a:ext cx="8000999" cy="41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914400" y="15240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76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Rectangle 2"/>
          <p:cNvSpPr/>
          <p:nvPr/>
        </p:nvSpPr>
        <p:spPr>
          <a:xfrm>
            <a:off x="152400" y="1143000"/>
            <a:ext cx="8763000" cy="646331"/>
          </a:xfrm>
          <a:prstGeom prst="rect">
            <a:avLst/>
          </a:prstGeom>
        </p:spPr>
        <p:txBody>
          <a:bodyPr wrap="square">
            <a:spAutoFit/>
          </a:bodyPr>
          <a:lstStyle/>
          <a:p>
            <a:r>
              <a:rPr lang="en-IN" dirty="0"/>
              <a:t>Structures consist of a fixed number of data objects called </a:t>
            </a:r>
            <a:r>
              <a:rPr lang="en-IN" i="1" dirty="0"/>
              <a:t>components</a:t>
            </a:r>
            <a:r>
              <a:rPr lang="en-IN" dirty="0"/>
              <a:t> of the record</a:t>
            </a:r>
          </a:p>
          <a:p>
            <a:r>
              <a:rPr lang="en-IN" dirty="0"/>
              <a:t>They are declared using </a:t>
            </a:r>
            <a:r>
              <a:rPr lang="en-IN" b="1" dirty="0"/>
              <a:t>data begin of</a:t>
            </a:r>
            <a:r>
              <a:rPr lang="en-IN" dirty="0"/>
              <a:t> and </a:t>
            </a:r>
            <a:r>
              <a:rPr lang="en-IN" b="1" dirty="0"/>
              <a:t>data end of</a:t>
            </a:r>
            <a:endParaRPr lang="en-IN" dirty="0"/>
          </a:p>
        </p:txBody>
      </p:sp>
      <p:sp>
        <p:nvSpPr>
          <p:cNvPr id="5" name="Rectangle 4"/>
          <p:cNvSpPr/>
          <p:nvPr/>
        </p:nvSpPr>
        <p:spPr>
          <a:xfrm>
            <a:off x="381000" y="1981200"/>
            <a:ext cx="5943600" cy="1754326"/>
          </a:xfrm>
          <a:prstGeom prst="rect">
            <a:avLst/>
          </a:prstGeom>
        </p:spPr>
        <p:txBody>
          <a:bodyPr wrap="square">
            <a:spAutoFit/>
          </a:bodyPr>
          <a:lstStyle/>
          <a:p>
            <a:r>
              <a:rPr lang="en-IN" dirty="0"/>
              <a:t>DATA: BEGIN OF STUDENT,</a:t>
            </a:r>
          </a:p>
          <a:p>
            <a:r>
              <a:rPr lang="en-IN" dirty="0"/>
              <a:t>    STNUM(8) TYPE N,</a:t>
            </a:r>
          </a:p>
          <a:p>
            <a:r>
              <a:rPr lang="en-IN" dirty="0"/>
              <a:t>    STNAME(25) TYPE C,</a:t>
            </a:r>
          </a:p>
          <a:p>
            <a:r>
              <a:rPr lang="en-IN" dirty="0"/>
              <a:t>    STDOB LIKE SY-DATUM,</a:t>
            </a:r>
          </a:p>
          <a:p>
            <a:r>
              <a:rPr lang="en-IN" dirty="0"/>
              <a:t>    STPHONE(12) TYPE N,</a:t>
            </a:r>
          </a:p>
          <a:p>
            <a:r>
              <a:rPr lang="en-IN" dirty="0"/>
              <a:t>  END OF STUDENT.</a:t>
            </a:r>
          </a:p>
        </p:txBody>
      </p:sp>
      <p:sp>
        <p:nvSpPr>
          <p:cNvPr id="6" name="Rectangle 5"/>
          <p:cNvSpPr/>
          <p:nvPr/>
        </p:nvSpPr>
        <p:spPr>
          <a:xfrm>
            <a:off x="355978" y="3962400"/>
            <a:ext cx="7645021" cy="369332"/>
          </a:xfrm>
          <a:prstGeom prst="rect">
            <a:avLst/>
          </a:prstGeom>
        </p:spPr>
        <p:txBody>
          <a:bodyPr wrap="square">
            <a:spAutoFit/>
          </a:bodyPr>
          <a:lstStyle/>
          <a:p>
            <a:r>
              <a:rPr lang="en-IN" dirty="0"/>
              <a:t>components of structures are referenced by </a:t>
            </a:r>
            <a:r>
              <a:rPr lang="en-IN" dirty="0" err="1"/>
              <a:t>structname-componentname</a:t>
            </a:r>
            <a:endParaRPr lang="en-IN" dirty="0"/>
          </a:p>
        </p:txBody>
      </p:sp>
      <p:sp>
        <p:nvSpPr>
          <p:cNvPr id="8" name="Rectangle 7"/>
          <p:cNvSpPr/>
          <p:nvPr/>
        </p:nvSpPr>
        <p:spPr>
          <a:xfrm>
            <a:off x="457200" y="4358733"/>
            <a:ext cx="7696200" cy="1754326"/>
          </a:xfrm>
          <a:prstGeom prst="rect">
            <a:avLst/>
          </a:prstGeom>
        </p:spPr>
        <p:txBody>
          <a:bodyPr wrap="square">
            <a:spAutoFit/>
          </a:bodyPr>
          <a:lstStyle/>
          <a:p>
            <a:r>
              <a:rPr lang="en-IN" dirty="0"/>
              <a:t>DATA STUDENT2 LIKE STUDENT.</a:t>
            </a:r>
          </a:p>
          <a:p>
            <a:r>
              <a:rPr lang="en-IN" dirty="0"/>
              <a:t>STUDENT-STNUM = '12345678'.</a:t>
            </a:r>
          </a:p>
          <a:p>
            <a:r>
              <a:rPr lang="en-IN" dirty="0"/>
              <a:t>STUDENT-STNAME = '</a:t>
            </a:r>
            <a:r>
              <a:rPr lang="en-IN" dirty="0" err="1"/>
              <a:t>F.Jones</a:t>
            </a:r>
            <a:r>
              <a:rPr lang="en-IN" dirty="0"/>
              <a:t>'.</a:t>
            </a:r>
          </a:p>
          <a:p>
            <a:r>
              <a:rPr lang="en-IN" dirty="0"/>
              <a:t>STUDENT-STDOB = '19790623'.</a:t>
            </a:r>
          </a:p>
          <a:p>
            <a:r>
              <a:rPr lang="en-IN" dirty="0"/>
              <a:t>STUDENT-STPHONE = '3221 1278'.</a:t>
            </a:r>
          </a:p>
          <a:p>
            <a:r>
              <a:rPr lang="en-IN" dirty="0"/>
              <a:t>MOVE STUDENT TO STUDENT2.</a:t>
            </a:r>
          </a:p>
        </p:txBody>
      </p:sp>
      <p:pic>
        <p:nvPicPr>
          <p:cNvPr id="7"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32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 TYPES</a:t>
            </a:r>
          </a:p>
        </p:txBody>
      </p:sp>
      <p:sp>
        <p:nvSpPr>
          <p:cNvPr id="4" name="Rectangle 3"/>
          <p:cNvSpPr/>
          <p:nvPr/>
        </p:nvSpPr>
        <p:spPr>
          <a:xfrm>
            <a:off x="228600" y="1219200"/>
            <a:ext cx="5181600" cy="369332"/>
          </a:xfrm>
          <a:prstGeom prst="rect">
            <a:avLst/>
          </a:prstGeom>
        </p:spPr>
        <p:txBody>
          <a:bodyPr wrap="square">
            <a:spAutoFit/>
          </a:bodyPr>
          <a:lstStyle/>
          <a:p>
            <a:r>
              <a:rPr lang="en-IN" dirty="0"/>
              <a:t>used to create a user-defined type</a:t>
            </a:r>
          </a:p>
        </p:txBody>
      </p:sp>
      <p:sp>
        <p:nvSpPr>
          <p:cNvPr id="7" name="Rectangle 6"/>
          <p:cNvSpPr/>
          <p:nvPr/>
        </p:nvSpPr>
        <p:spPr>
          <a:xfrm>
            <a:off x="381000" y="1828800"/>
            <a:ext cx="6019800" cy="2308324"/>
          </a:xfrm>
          <a:prstGeom prst="rect">
            <a:avLst/>
          </a:prstGeom>
        </p:spPr>
        <p:txBody>
          <a:bodyPr wrap="square">
            <a:spAutoFit/>
          </a:bodyPr>
          <a:lstStyle/>
          <a:p>
            <a:r>
              <a:rPr lang="en-IN" dirty="0"/>
              <a:t>TYPES: BEGIN OF STUDENT_TYPE,</a:t>
            </a:r>
          </a:p>
          <a:p>
            <a:r>
              <a:rPr lang="en-IN" dirty="0"/>
              <a:t>    STNUM(8) TYPE N,</a:t>
            </a:r>
          </a:p>
          <a:p>
            <a:r>
              <a:rPr lang="en-IN" dirty="0"/>
              <a:t>    STNAME(25) TYPE C,</a:t>
            </a:r>
          </a:p>
          <a:p>
            <a:r>
              <a:rPr lang="en-IN" dirty="0"/>
              <a:t>    STDOB LIKE SY-DATUM,</a:t>
            </a:r>
          </a:p>
          <a:p>
            <a:r>
              <a:rPr lang="en-IN" dirty="0"/>
              <a:t>    STPHONE(12) TYPE N,</a:t>
            </a:r>
          </a:p>
          <a:p>
            <a:r>
              <a:rPr lang="en-IN" dirty="0"/>
              <a:t>  END OF STUDENT_TYPE.</a:t>
            </a:r>
          </a:p>
          <a:p>
            <a:endParaRPr lang="en-IN" dirty="0"/>
          </a:p>
          <a:p>
            <a:r>
              <a:rPr lang="en-IN" dirty="0"/>
              <a:t>DATA: STUDENT_REC TYPE STUDENT_TYPE.</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 Complex </a:t>
            </a:r>
          </a:p>
        </p:txBody>
      </p:sp>
      <p:sp>
        <p:nvSpPr>
          <p:cNvPr id="3" name="Rectangle 2"/>
          <p:cNvSpPr/>
          <p:nvPr/>
        </p:nvSpPr>
        <p:spPr>
          <a:xfrm>
            <a:off x="304800" y="1228382"/>
            <a:ext cx="8458200" cy="1200329"/>
          </a:xfrm>
          <a:prstGeom prst="rect">
            <a:avLst/>
          </a:prstGeom>
        </p:spPr>
        <p:txBody>
          <a:bodyPr wrap="square">
            <a:spAutoFit/>
          </a:bodyPr>
          <a:lstStyle/>
          <a:p>
            <a:pPr marL="285750" indent="-285750">
              <a:buFont typeface="Arial" pitchFamily="34" charset="0"/>
              <a:buChar char="•"/>
            </a:pPr>
            <a:r>
              <a:rPr lang="en-IN" dirty="0"/>
              <a:t>It is possible to create nested structures</a:t>
            </a:r>
          </a:p>
          <a:p>
            <a:pPr marL="285750" indent="-285750">
              <a:buFont typeface="Arial" pitchFamily="34" charset="0"/>
              <a:buChar char="•"/>
            </a:pPr>
            <a:r>
              <a:rPr lang="en-IN" dirty="0"/>
              <a:t>a structure can contain another structure</a:t>
            </a:r>
          </a:p>
          <a:p>
            <a:pPr marL="285750" indent="-285750">
              <a:buFont typeface="Arial" pitchFamily="34" charset="0"/>
              <a:buChar char="•"/>
            </a:pPr>
            <a:r>
              <a:rPr lang="en-IN" dirty="0"/>
              <a:t>a record can contain an internal table as one of its components</a:t>
            </a:r>
          </a:p>
          <a:p>
            <a:pPr marL="285750" indent="-285750">
              <a:buFont typeface="Arial" pitchFamily="34" charset="0"/>
              <a:buChar char="•"/>
            </a:pPr>
            <a:r>
              <a:rPr lang="en-IN" dirty="0"/>
              <a:t>a table can contain another table</a:t>
            </a:r>
          </a:p>
        </p:txBody>
      </p:sp>
      <p:sp>
        <p:nvSpPr>
          <p:cNvPr id="6" name="Rectangle 5"/>
          <p:cNvSpPr/>
          <p:nvPr/>
        </p:nvSpPr>
        <p:spPr>
          <a:xfrm>
            <a:off x="533400" y="2895600"/>
            <a:ext cx="7467600" cy="2862322"/>
          </a:xfrm>
          <a:prstGeom prst="rect">
            <a:avLst/>
          </a:prstGeom>
        </p:spPr>
        <p:txBody>
          <a:bodyPr wrap="square">
            <a:spAutoFit/>
          </a:bodyPr>
          <a:lstStyle/>
          <a:p>
            <a:r>
              <a:rPr lang="en-IN" dirty="0"/>
              <a:t>TYPES: BEGIN OF ADDR_TYPE,</a:t>
            </a:r>
          </a:p>
          <a:p>
            <a:r>
              <a:rPr lang="en-IN" dirty="0"/>
              <a:t>    CITY(25),</a:t>
            </a:r>
          </a:p>
          <a:p>
            <a:r>
              <a:rPr lang="en-IN" dirty="0"/>
              <a:t>    STREET(30),</a:t>
            </a:r>
          </a:p>
          <a:p>
            <a:r>
              <a:rPr lang="en-IN" dirty="0"/>
              <a:t>  END OF ADDR_TYPE,</a:t>
            </a:r>
          </a:p>
          <a:p>
            <a:r>
              <a:rPr lang="en-IN" dirty="0"/>
              <a:t>  BEGIN OF PERSON,</a:t>
            </a:r>
          </a:p>
          <a:p>
            <a:r>
              <a:rPr lang="en-IN" dirty="0"/>
              <a:t>    NAME(25),</a:t>
            </a:r>
          </a:p>
          <a:p>
            <a:r>
              <a:rPr lang="en-IN" dirty="0"/>
              <a:t>    ADDRESS TYPE ADDR_TYPE,</a:t>
            </a:r>
          </a:p>
          <a:p>
            <a:r>
              <a:rPr lang="en-IN" dirty="0"/>
              <a:t>  END OF PERSON.</a:t>
            </a:r>
          </a:p>
          <a:p>
            <a:r>
              <a:rPr lang="en-IN" dirty="0"/>
              <a:t>DATA: EMP TYPE PERSON.</a:t>
            </a:r>
          </a:p>
          <a:p>
            <a:r>
              <a:rPr lang="en-IN" dirty="0"/>
              <a:t>EMP-ADDRESS-CITY = 'Sydney'.   	</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079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Table </a:t>
            </a:r>
          </a:p>
        </p:txBody>
      </p:sp>
      <p:sp>
        <p:nvSpPr>
          <p:cNvPr id="4" name="Rectangle 3"/>
          <p:cNvSpPr/>
          <p:nvPr/>
        </p:nvSpPr>
        <p:spPr>
          <a:xfrm>
            <a:off x="152400" y="1295400"/>
            <a:ext cx="8686800" cy="1200329"/>
          </a:xfrm>
          <a:prstGeom prst="rect">
            <a:avLst/>
          </a:prstGeom>
        </p:spPr>
        <p:txBody>
          <a:bodyPr wrap="square">
            <a:spAutoFit/>
          </a:bodyPr>
          <a:lstStyle/>
          <a:p>
            <a:r>
              <a:rPr lang="en-IN" dirty="0"/>
              <a:t>Declaring internal tables is an essential part of writing ABAP code as this is where most of the data retrieved from database tables will be stored. During the select statement you retrieve data from a database table into an internal table (multiple rows) or a work area or header line (single row). </a:t>
            </a:r>
          </a:p>
        </p:txBody>
      </p:sp>
      <p:sp>
        <p:nvSpPr>
          <p:cNvPr id="5" name="Rectangle 4"/>
          <p:cNvSpPr/>
          <p:nvPr/>
        </p:nvSpPr>
        <p:spPr>
          <a:xfrm>
            <a:off x="203578" y="2667000"/>
            <a:ext cx="8207991" cy="3139321"/>
          </a:xfrm>
          <a:prstGeom prst="rect">
            <a:avLst/>
          </a:prstGeom>
        </p:spPr>
        <p:txBody>
          <a:bodyPr wrap="square">
            <a:spAutoFit/>
          </a:bodyPr>
          <a:lstStyle/>
          <a:p>
            <a:r>
              <a:rPr lang="en-IN" dirty="0"/>
              <a:t>* Table declaration (old method)</a:t>
            </a:r>
          </a:p>
          <a:p>
            <a:r>
              <a:rPr lang="en-IN" dirty="0"/>
              <a:t>DATA: BEGIN OF </a:t>
            </a:r>
            <a:r>
              <a:rPr lang="en-IN" dirty="0" err="1"/>
              <a:t>tab_ekpo</a:t>
            </a:r>
            <a:r>
              <a:rPr lang="en-IN" dirty="0"/>
              <a:t> OCCURS 0,             </a:t>
            </a:r>
            <a:r>
              <a:rPr lang="en-IN" b="1" dirty="0"/>
              <a:t>"</a:t>
            </a:r>
            <a:r>
              <a:rPr lang="en-IN" b="1" dirty="0" err="1"/>
              <a:t>itab</a:t>
            </a:r>
            <a:r>
              <a:rPr lang="en-IN" b="1" dirty="0"/>
              <a:t> with header line</a:t>
            </a:r>
          </a:p>
          <a:p>
            <a:r>
              <a:rPr lang="en-IN" dirty="0"/>
              <a:t>  </a:t>
            </a:r>
            <a:r>
              <a:rPr lang="en-IN" dirty="0" err="1"/>
              <a:t>ebeln</a:t>
            </a:r>
            <a:r>
              <a:rPr lang="en-IN" dirty="0"/>
              <a:t> TYPE </a:t>
            </a:r>
            <a:r>
              <a:rPr lang="en-IN" dirty="0" err="1"/>
              <a:t>ekpo-ebeln</a:t>
            </a:r>
            <a:r>
              <a:rPr lang="en-IN" dirty="0"/>
              <a:t>,</a:t>
            </a:r>
          </a:p>
          <a:p>
            <a:r>
              <a:rPr lang="en-IN" dirty="0"/>
              <a:t>  </a:t>
            </a:r>
            <a:r>
              <a:rPr lang="en-IN" dirty="0" err="1"/>
              <a:t>ebelp</a:t>
            </a:r>
            <a:r>
              <a:rPr lang="en-IN" dirty="0"/>
              <a:t> TYPE </a:t>
            </a:r>
            <a:r>
              <a:rPr lang="en-IN" dirty="0" err="1"/>
              <a:t>ekpo-ebelp</a:t>
            </a:r>
            <a:r>
              <a:rPr lang="en-IN" dirty="0"/>
              <a:t>,</a:t>
            </a:r>
          </a:p>
          <a:p>
            <a:r>
              <a:rPr lang="en-IN" dirty="0"/>
              <a:t> END OF </a:t>
            </a:r>
            <a:r>
              <a:rPr lang="en-IN" dirty="0" err="1"/>
              <a:t>tab_ekpo</a:t>
            </a:r>
            <a:r>
              <a:rPr lang="en-IN" dirty="0"/>
              <a:t>.</a:t>
            </a:r>
          </a:p>
          <a:p>
            <a:endParaRPr lang="en-IN" dirty="0"/>
          </a:p>
          <a:p>
            <a:r>
              <a:rPr lang="en-IN" dirty="0"/>
              <a:t>*Table declaration (new method)     </a:t>
            </a:r>
            <a:r>
              <a:rPr lang="en-IN" b="1" dirty="0"/>
              <a:t>"USE THIS WAY!!!</a:t>
            </a:r>
          </a:p>
          <a:p>
            <a:r>
              <a:rPr lang="en-IN" dirty="0"/>
              <a:t>TYPES: BEGIN OF </a:t>
            </a:r>
            <a:r>
              <a:rPr lang="en-IN" dirty="0" err="1"/>
              <a:t>t_ekpo</a:t>
            </a:r>
            <a:r>
              <a:rPr lang="en-IN" dirty="0"/>
              <a:t>,</a:t>
            </a:r>
          </a:p>
          <a:p>
            <a:r>
              <a:rPr lang="en-IN" dirty="0"/>
              <a:t>  </a:t>
            </a:r>
            <a:r>
              <a:rPr lang="en-IN" dirty="0" err="1"/>
              <a:t>ebeln</a:t>
            </a:r>
            <a:r>
              <a:rPr lang="en-IN" dirty="0"/>
              <a:t> TYPE </a:t>
            </a:r>
            <a:r>
              <a:rPr lang="en-IN" dirty="0" err="1"/>
              <a:t>ekpo-ebeln</a:t>
            </a:r>
            <a:r>
              <a:rPr lang="en-IN" dirty="0"/>
              <a:t>,</a:t>
            </a:r>
          </a:p>
          <a:p>
            <a:r>
              <a:rPr lang="en-IN" dirty="0"/>
              <a:t>  </a:t>
            </a:r>
            <a:r>
              <a:rPr lang="en-IN" dirty="0" err="1"/>
              <a:t>ebelp</a:t>
            </a:r>
            <a:r>
              <a:rPr lang="en-IN" dirty="0"/>
              <a:t> TYPE </a:t>
            </a:r>
            <a:r>
              <a:rPr lang="en-IN" dirty="0" err="1"/>
              <a:t>ekpo-ebelp</a:t>
            </a:r>
            <a:r>
              <a:rPr lang="en-IN" dirty="0"/>
              <a:t>,</a:t>
            </a:r>
          </a:p>
          <a:p>
            <a:r>
              <a:rPr lang="en-IN" dirty="0"/>
              <a:t> END OF </a:t>
            </a:r>
            <a:r>
              <a:rPr lang="en-IN" dirty="0" err="1"/>
              <a:t>t_ekpo</a:t>
            </a:r>
            <a:r>
              <a:rPr lang="en-IN" dirty="0"/>
              <a:t>.</a:t>
            </a:r>
          </a:p>
        </p:txBody>
      </p:sp>
      <p:pic>
        <p:nvPicPr>
          <p:cNvPr id="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43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Table </a:t>
            </a:r>
          </a:p>
        </p:txBody>
      </p:sp>
      <p:sp>
        <p:nvSpPr>
          <p:cNvPr id="8" name="Rectangle 7"/>
          <p:cNvSpPr/>
          <p:nvPr/>
        </p:nvSpPr>
        <p:spPr>
          <a:xfrm>
            <a:off x="152400" y="1295400"/>
            <a:ext cx="8763000" cy="1754326"/>
          </a:xfrm>
          <a:prstGeom prst="rect">
            <a:avLst/>
          </a:prstGeom>
        </p:spPr>
        <p:txBody>
          <a:bodyPr wrap="square">
            <a:spAutoFit/>
          </a:bodyPr>
          <a:lstStyle/>
          <a:p>
            <a:r>
              <a:rPr lang="en-IN" dirty="0"/>
              <a:t>  DATA: </a:t>
            </a:r>
            <a:r>
              <a:rPr lang="en-IN" dirty="0" err="1"/>
              <a:t>it_ekpo</a:t>
            </a:r>
            <a:r>
              <a:rPr lang="en-IN" dirty="0"/>
              <a:t> TYPE STANDARD TABLE OF </a:t>
            </a:r>
            <a:r>
              <a:rPr lang="en-IN" dirty="0" err="1"/>
              <a:t>t_ekpo</a:t>
            </a:r>
            <a:r>
              <a:rPr lang="en-IN" dirty="0"/>
              <a:t> INITIAL SIZE 0,</a:t>
            </a:r>
          </a:p>
          <a:p>
            <a:r>
              <a:rPr lang="en-IN" dirty="0"/>
              <a:t>             </a:t>
            </a:r>
            <a:r>
              <a:rPr lang="en-IN" dirty="0" err="1"/>
              <a:t>wa_ekpo</a:t>
            </a:r>
            <a:r>
              <a:rPr lang="en-IN" dirty="0"/>
              <a:t> TYPE </a:t>
            </a:r>
            <a:r>
              <a:rPr lang="en-IN" dirty="0" err="1"/>
              <a:t>t_ekpo</a:t>
            </a:r>
            <a:r>
              <a:rPr lang="en-IN" dirty="0"/>
              <a:t>.                    </a:t>
            </a:r>
            <a:r>
              <a:rPr lang="en-IN" b="1" dirty="0"/>
              <a:t>"work area (header line)</a:t>
            </a:r>
          </a:p>
          <a:p>
            <a:endParaRPr lang="en-IN" dirty="0"/>
          </a:p>
          <a:p>
            <a:r>
              <a:rPr lang="en-IN" b="1" dirty="0"/>
              <a:t>* Build internal table and work area from existing internal table</a:t>
            </a:r>
          </a:p>
          <a:p>
            <a:r>
              <a:rPr lang="en-IN" dirty="0"/>
              <a:t>      DATA: </a:t>
            </a:r>
            <a:r>
              <a:rPr lang="en-IN" dirty="0" err="1"/>
              <a:t>it_datatab</a:t>
            </a:r>
            <a:r>
              <a:rPr lang="en-IN" dirty="0"/>
              <a:t> LIKE </a:t>
            </a:r>
            <a:r>
              <a:rPr lang="en-IN" dirty="0" err="1"/>
              <a:t>tab_ekpo</a:t>
            </a:r>
            <a:r>
              <a:rPr lang="en-IN" dirty="0"/>
              <a:t> OCCURS 0,      </a:t>
            </a:r>
            <a:r>
              <a:rPr lang="en-IN" b="1" dirty="0"/>
              <a:t>"old method</a:t>
            </a:r>
          </a:p>
          <a:p>
            <a:r>
              <a:rPr lang="en-IN" dirty="0"/>
              <a:t>                 </a:t>
            </a:r>
            <a:r>
              <a:rPr lang="en-IN" dirty="0" err="1"/>
              <a:t>wa_datatab</a:t>
            </a:r>
            <a:r>
              <a:rPr lang="en-IN" dirty="0"/>
              <a:t> LIKE LINE OF </a:t>
            </a:r>
            <a:r>
              <a:rPr lang="en-IN" dirty="0" err="1"/>
              <a:t>tab_ekpo</a:t>
            </a:r>
            <a:r>
              <a:rPr lang="en-IN" dirty="0"/>
              <a:t>.</a:t>
            </a:r>
          </a:p>
        </p:txBody>
      </p:sp>
      <p:sp>
        <p:nvSpPr>
          <p:cNvPr id="9" name="Rectangle 8"/>
          <p:cNvSpPr/>
          <p:nvPr/>
        </p:nvSpPr>
        <p:spPr>
          <a:xfrm>
            <a:off x="152400" y="3352800"/>
            <a:ext cx="8382000" cy="2585323"/>
          </a:xfrm>
          <a:prstGeom prst="rect">
            <a:avLst/>
          </a:prstGeom>
        </p:spPr>
        <p:txBody>
          <a:bodyPr wrap="square">
            <a:spAutoFit/>
          </a:bodyPr>
          <a:lstStyle/>
          <a:p>
            <a:r>
              <a:rPr lang="en-IN" b="1" dirty="0"/>
              <a:t>* Build internal table and work area from existing internal table,</a:t>
            </a:r>
          </a:p>
          <a:p>
            <a:r>
              <a:rPr lang="en-IN" b="1" dirty="0"/>
              <a:t>* adding additional fields</a:t>
            </a:r>
          </a:p>
          <a:p>
            <a:r>
              <a:rPr lang="en-IN" dirty="0"/>
              <a:t>TYPES: BEGIN OF </a:t>
            </a:r>
            <a:r>
              <a:rPr lang="en-IN" dirty="0" err="1"/>
              <a:t>t_repdata</a:t>
            </a:r>
            <a:r>
              <a:rPr lang="en-IN" dirty="0"/>
              <a:t>.</a:t>
            </a:r>
          </a:p>
          <a:p>
            <a:r>
              <a:rPr lang="en-IN" dirty="0"/>
              <a:t>        INCLUDE STRUCTURE </a:t>
            </a:r>
            <a:r>
              <a:rPr lang="en-IN" dirty="0" err="1"/>
              <a:t>tab_ekpo</a:t>
            </a:r>
            <a:r>
              <a:rPr lang="en-IN" dirty="0"/>
              <a:t>.  "could include EKKO table itself!!</a:t>
            </a:r>
          </a:p>
          <a:p>
            <a:r>
              <a:rPr lang="en-IN" dirty="0"/>
              <a:t>TYPES: </a:t>
            </a:r>
            <a:r>
              <a:rPr lang="en-IN" dirty="0" err="1"/>
              <a:t>bukrs</a:t>
            </a:r>
            <a:r>
              <a:rPr lang="en-IN" dirty="0"/>
              <a:t>  TYPE </a:t>
            </a:r>
            <a:r>
              <a:rPr lang="en-IN" dirty="0" err="1"/>
              <a:t>ekpo-werks</a:t>
            </a:r>
            <a:r>
              <a:rPr lang="en-IN" dirty="0"/>
              <a:t>,</a:t>
            </a:r>
          </a:p>
          <a:p>
            <a:r>
              <a:rPr lang="en-IN" dirty="0"/>
              <a:t>       </a:t>
            </a:r>
            <a:r>
              <a:rPr lang="en-IN" dirty="0" err="1"/>
              <a:t>bstyp</a:t>
            </a:r>
            <a:r>
              <a:rPr lang="en-IN" dirty="0"/>
              <a:t>  TYPE </a:t>
            </a:r>
            <a:r>
              <a:rPr lang="en-IN" dirty="0" err="1"/>
              <a:t>ekpo-bukrs</a:t>
            </a:r>
            <a:r>
              <a:rPr lang="en-IN" dirty="0"/>
              <a:t>.</a:t>
            </a:r>
          </a:p>
          <a:p>
            <a:r>
              <a:rPr lang="en-IN" dirty="0"/>
              <a:t>TYPES: END OF </a:t>
            </a:r>
            <a:r>
              <a:rPr lang="en-IN" dirty="0" err="1"/>
              <a:t>t_repdata</a:t>
            </a:r>
            <a:r>
              <a:rPr lang="en-IN" dirty="0"/>
              <a:t>.</a:t>
            </a:r>
          </a:p>
          <a:p>
            <a:r>
              <a:rPr lang="en-IN" dirty="0"/>
              <a:t>DATA: </a:t>
            </a:r>
            <a:r>
              <a:rPr lang="en-IN" dirty="0" err="1"/>
              <a:t>it_repdata</a:t>
            </a:r>
            <a:r>
              <a:rPr lang="en-IN" dirty="0"/>
              <a:t> TYPE STANDARD TABLE OF </a:t>
            </a:r>
            <a:r>
              <a:rPr lang="en-IN" dirty="0" err="1"/>
              <a:t>t_repdata</a:t>
            </a:r>
            <a:r>
              <a:rPr lang="en-IN" dirty="0"/>
              <a:t> INITIAL SIZE 0,   "</a:t>
            </a:r>
            <a:r>
              <a:rPr lang="en-IN" dirty="0" err="1"/>
              <a:t>itab</a:t>
            </a:r>
            <a:endParaRPr lang="en-IN" dirty="0"/>
          </a:p>
          <a:p>
            <a:r>
              <a:rPr lang="en-IN" dirty="0"/>
              <a:t>      </a:t>
            </a:r>
            <a:r>
              <a:rPr lang="en-IN" dirty="0" err="1"/>
              <a:t>wa_repdata</a:t>
            </a:r>
            <a:r>
              <a:rPr lang="en-IN" dirty="0"/>
              <a:t> TYPE </a:t>
            </a:r>
            <a:r>
              <a:rPr lang="en-IN" dirty="0" err="1"/>
              <a:t>t_repdata</a:t>
            </a:r>
            <a:r>
              <a:rPr lang="en-IN" dirty="0"/>
              <a:t>.                 "work area (header line)</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58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WorkArea</a:t>
            </a:r>
            <a:endParaRPr lang="en-US" dirty="0"/>
          </a:p>
        </p:txBody>
      </p:sp>
      <p:sp>
        <p:nvSpPr>
          <p:cNvPr id="3" name="Rectangle 2"/>
          <p:cNvSpPr/>
          <p:nvPr/>
        </p:nvSpPr>
        <p:spPr>
          <a:xfrm>
            <a:off x="152400" y="1295400"/>
            <a:ext cx="8610600" cy="1200329"/>
          </a:xfrm>
          <a:prstGeom prst="rect">
            <a:avLst/>
          </a:prstGeom>
        </p:spPr>
        <p:txBody>
          <a:bodyPr wrap="square">
            <a:spAutoFit/>
          </a:bodyPr>
          <a:lstStyle/>
          <a:p>
            <a:r>
              <a:rPr lang="en-IN" dirty="0" err="1"/>
              <a:t>Workarea</a:t>
            </a:r>
            <a:r>
              <a:rPr lang="en-IN" dirty="0"/>
              <a:t> is a collection of fields which can be of different data types. And we can store maximum of one record at a time.</a:t>
            </a:r>
          </a:p>
          <a:p>
            <a:endParaRPr lang="en-IN" dirty="0"/>
          </a:p>
          <a:p>
            <a:r>
              <a:rPr lang="en-IN" dirty="0"/>
              <a:t>Data Storage in </a:t>
            </a:r>
            <a:r>
              <a:rPr lang="en-IN" dirty="0" err="1"/>
              <a:t>workarea</a:t>
            </a:r>
            <a:r>
              <a:rPr lang="en-IN" dirty="0"/>
              <a:t> is temporary.</a:t>
            </a:r>
          </a:p>
        </p:txBody>
      </p:sp>
      <p:sp>
        <p:nvSpPr>
          <p:cNvPr id="4" name="Rectangle 3"/>
          <p:cNvSpPr/>
          <p:nvPr/>
        </p:nvSpPr>
        <p:spPr>
          <a:xfrm>
            <a:off x="152400" y="2895600"/>
            <a:ext cx="8839200" cy="2031325"/>
          </a:xfrm>
          <a:prstGeom prst="rect">
            <a:avLst/>
          </a:prstGeom>
        </p:spPr>
        <p:txBody>
          <a:bodyPr wrap="square">
            <a:spAutoFit/>
          </a:bodyPr>
          <a:lstStyle/>
          <a:p>
            <a:r>
              <a:rPr lang="en-IN" b="1" dirty="0"/>
              <a:t>*// WORK AREA DECLARATION BY REFERRING STANDARD DATABASE TABLE</a:t>
            </a:r>
          </a:p>
          <a:p>
            <a:r>
              <a:rPr lang="en-IN" dirty="0"/>
              <a:t>DATA: WA_MARA TYPE MARA.</a:t>
            </a:r>
          </a:p>
          <a:p>
            <a:endParaRPr lang="en-IN" dirty="0"/>
          </a:p>
          <a:p>
            <a:r>
              <a:rPr lang="en-IN" b="1" dirty="0"/>
              <a:t>*// DECLARING WORKAREA BY USING INCLUDE STRUCTURE</a:t>
            </a:r>
          </a:p>
          <a:p>
            <a:r>
              <a:rPr lang="en-IN" dirty="0"/>
              <a:t>DATA: BEGIN OF WA_MARA1.</a:t>
            </a:r>
          </a:p>
          <a:p>
            <a:r>
              <a:rPr lang="en-IN" dirty="0"/>
              <a:t>             INCLUDE STRUCTURE MARA.</a:t>
            </a:r>
          </a:p>
          <a:p>
            <a:r>
              <a:rPr lang="en-IN" dirty="0"/>
              <a:t>DATA:  END   OF WA_MARA1.</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96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Area</a:t>
            </a:r>
          </a:p>
        </p:txBody>
      </p:sp>
      <p:sp>
        <p:nvSpPr>
          <p:cNvPr id="5" name="Rectangle 4"/>
          <p:cNvSpPr/>
          <p:nvPr/>
        </p:nvSpPr>
        <p:spPr>
          <a:xfrm>
            <a:off x="228600" y="1028343"/>
            <a:ext cx="8534400" cy="4247317"/>
          </a:xfrm>
          <a:prstGeom prst="rect">
            <a:avLst/>
          </a:prstGeom>
        </p:spPr>
        <p:txBody>
          <a:bodyPr wrap="square">
            <a:spAutoFit/>
          </a:bodyPr>
          <a:lstStyle/>
          <a:p>
            <a:endParaRPr lang="en-IN" dirty="0"/>
          </a:p>
          <a:p>
            <a:r>
              <a:rPr lang="en-IN" b="1" dirty="0"/>
              <a:t>*// DECLARING WORKAREA BY USING TYPES DECLARATION</a:t>
            </a:r>
          </a:p>
          <a:p>
            <a:r>
              <a:rPr lang="en-IN" dirty="0"/>
              <a:t>TYPES: BEGIN OF TY_MARA,</a:t>
            </a:r>
          </a:p>
          <a:p>
            <a:r>
              <a:rPr lang="en-IN" dirty="0"/>
              <a:t>              MATNR TYPE MARA-MATNR,</a:t>
            </a:r>
          </a:p>
          <a:p>
            <a:r>
              <a:rPr lang="en-IN" dirty="0"/>
              <a:t>              ERSDA TYPE MARA-ERSDA,</a:t>
            </a:r>
          </a:p>
          <a:p>
            <a:r>
              <a:rPr lang="en-IN" dirty="0"/>
              <a:t>              END   OF TY_MARA.</a:t>
            </a:r>
          </a:p>
          <a:p>
            <a:endParaRPr lang="en-IN" dirty="0"/>
          </a:p>
          <a:p>
            <a:r>
              <a:rPr lang="en-IN" dirty="0"/>
              <a:t>DATA: WA_MARA2 TYPE TY_MARA.</a:t>
            </a:r>
          </a:p>
          <a:p>
            <a:endParaRPr lang="en-IN" dirty="0"/>
          </a:p>
          <a:p>
            <a:endParaRPr lang="en-IN" dirty="0"/>
          </a:p>
          <a:p>
            <a:r>
              <a:rPr lang="en-IN" b="1" dirty="0"/>
              <a:t>*// WORKAREA DECLARATION BY USING NORMAL METHOD</a:t>
            </a:r>
          </a:p>
          <a:p>
            <a:r>
              <a:rPr lang="en-IN" dirty="0"/>
              <a:t>DATA:  BEGIN OF WA_MARA3,</a:t>
            </a:r>
          </a:p>
          <a:p>
            <a:r>
              <a:rPr lang="en-IN" dirty="0"/>
              <a:t>              MATNR TYPE MARA-MATNR,</a:t>
            </a:r>
          </a:p>
          <a:p>
            <a:r>
              <a:rPr lang="en-IN" dirty="0"/>
              <a:t>              ERSDA TYPE MARA-ERSDA,</a:t>
            </a:r>
          </a:p>
          <a:p>
            <a:r>
              <a:rPr lang="en-IN" dirty="0"/>
              <a:t>              END   OF WA_MARA3.</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3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29772"/>
            <a:ext cx="8153400" cy="431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8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SAP</a:t>
            </a:r>
          </a:p>
        </p:txBody>
      </p:sp>
      <p:sp>
        <p:nvSpPr>
          <p:cNvPr id="3" name="Rectangle 2"/>
          <p:cNvSpPr/>
          <p:nvPr/>
        </p:nvSpPr>
        <p:spPr>
          <a:xfrm>
            <a:off x="228600" y="990600"/>
            <a:ext cx="8686800" cy="1323439"/>
          </a:xfrm>
          <a:prstGeom prst="rect">
            <a:avLst/>
          </a:prstGeom>
        </p:spPr>
        <p:txBody>
          <a:bodyPr wrap="square">
            <a:spAutoFit/>
          </a:bodyPr>
          <a:lstStyle/>
          <a:p>
            <a:pPr algn="just"/>
            <a:r>
              <a:rPr lang="en-US" altLang="en-US" sz="2000" dirty="0"/>
              <a:t>SAP R/3 is one of the main product of SAP</a:t>
            </a:r>
          </a:p>
          <a:p>
            <a:pPr algn="just"/>
            <a:r>
              <a:rPr lang="en-US" altLang="en-US" sz="2000" dirty="0"/>
              <a:t>where R stands for Real Time and the number 3 relates to three tier application architecture(Data base, Application Server and Client).</a:t>
            </a:r>
          </a:p>
          <a:p>
            <a:pPr algn="just"/>
            <a:endParaRPr lang="en-IN" sz="20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2663" y="2591038"/>
            <a:ext cx="4491038"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089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29772"/>
            <a:ext cx="8153400" cy="431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86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 Example</a:t>
            </a:r>
          </a:p>
        </p:txBody>
      </p:sp>
      <p:sp>
        <p:nvSpPr>
          <p:cNvPr id="3" name="Rectangle 2"/>
          <p:cNvSpPr/>
          <p:nvPr/>
        </p:nvSpPr>
        <p:spPr>
          <a:xfrm>
            <a:off x="228600" y="1219200"/>
            <a:ext cx="8763000" cy="3970318"/>
          </a:xfrm>
          <a:prstGeom prst="rect">
            <a:avLst/>
          </a:prstGeom>
        </p:spPr>
        <p:txBody>
          <a:bodyPr wrap="square">
            <a:spAutoFit/>
          </a:bodyPr>
          <a:lstStyle/>
          <a:p>
            <a:r>
              <a:rPr lang="en-US" b="1" dirty="0">
                <a:latin typeface="Arial" pitchFamily="34" charset="0"/>
              </a:rPr>
              <a:t>Example:</a:t>
            </a:r>
          </a:p>
          <a:p>
            <a:endParaRPr lang="en-US" b="1" dirty="0">
              <a:latin typeface="Arial" pitchFamily="34" charset="0"/>
            </a:endParaRPr>
          </a:p>
          <a:p>
            <a:r>
              <a:rPr lang="en-US" b="1" dirty="0">
                <a:latin typeface="Arial" pitchFamily="34" charset="0"/>
              </a:rPr>
              <a:t>REPORT SAPMZTST.</a:t>
            </a:r>
          </a:p>
          <a:p>
            <a:r>
              <a:rPr lang="en-US" b="1" dirty="0">
                <a:latin typeface="Arial" pitchFamily="34" charset="0"/>
              </a:rPr>
              <a:t>TABLES SPFLI.</a:t>
            </a:r>
          </a:p>
          <a:p>
            <a:r>
              <a:rPr lang="en-US" b="1" dirty="0">
                <a:latin typeface="Arial" pitchFamily="34" charset="0"/>
              </a:rPr>
              <a:t>PARAMETERS : WORD(10) TYPE C,</a:t>
            </a:r>
          </a:p>
          <a:p>
            <a:r>
              <a:rPr lang="en-US" b="1" dirty="0">
                <a:latin typeface="Arial" pitchFamily="34" charset="0"/>
              </a:rPr>
              <a:t>                             DATE TYPE D,</a:t>
            </a:r>
          </a:p>
          <a:p>
            <a:r>
              <a:rPr lang="en-US" b="1" dirty="0">
                <a:latin typeface="Arial" pitchFamily="34" charset="0"/>
              </a:rPr>
              <a:t>  	                NUMBER TYPE P DECIMALS 2,</a:t>
            </a:r>
          </a:p>
          <a:p>
            <a:r>
              <a:rPr lang="en-US" b="1" dirty="0">
                <a:latin typeface="Arial" pitchFamily="34" charset="0"/>
              </a:rPr>
              <a:t>                             CONNECT Like SPFLI-CONNID.</a:t>
            </a:r>
          </a:p>
          <a:p>
            <a:endParaRPr lang="en-US" b="1" dirty="0">
              <a:latin typeface="Arial" pitchFamily="34" charset="0"/>
            </a:endParaRPr>
          </a:p>
          <a:p>
            <a:r>
              <a:rPr lang="en-US" b="1" dirty="0">
                <a:latin typeface="Arial" pitchFamily="34" charset="0"/>
              </a:rPr>
              <a:t>This example creates four fields, namely a character field, WORD, of length 10; a date field, DATE of length 8; a packed number field, NUMBER, with two decimals; and a field, CONNECT, which refers to the ABAP/4 Dictionary structure SPFLI-CONNID.  When the user starts the report SAPMZTST, input fields to the four declared fields will appear on the selection screen as follows</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34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 Example</a:t>
            </a:r>
          </a:p>
        </p:txBody>
      </p:sp>
      <p:pic>
        <p:nvPicPr>
          <p:cNvPr id="4" name="Picture 1030"/>
          <p:cNvPicPr>
            <a:picLocks noChangeAspect="1" noChangeArrowheads="1"/>
          </p:cNvPicPr>
          <p:nvPr/>
        </p:nvPicPr>
        <p:blipFill rotWithShape="1">
          <a:blip r:embed="rId2">
            <a:extLst>
              <a:ext uri="{28A0092B-C50C-407E-A947-70E740481C1C}">
                <a14:useLocalDpi xmlns:a14="http://schemas.microsoft.com/office/drawing/2010/main" val="0"/>
              </a:ext>
            </a:extLst>
          </a:blip>
          <a:srcRect b="6965"/>
          <a:stretch/>
        </p:blipFill>
        <p:spPr bwMode="auto">
          <a:xfrm>
            <a:off x="152400" y="1066800"/>
            <a:ext cx="8763000" cy="467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82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 Variants</a:t>
            </a:r>
          </a:p>
        </p:txBody>
      </p:sp>
      <p:sp>
        <p:nvSpPr>
          <p:cNvPr id="3" name="Rectangle 2"/>
          <p:cNvSpPr/>
          <p:nvPr/>
        </p:nvSpPr>
        <p:spPr>
          <a:xfrm>
            <a:off x="304800" y="1447800"/>
            <a:ext cx="8458200" cy="2973122"/>
          </a:xfrm>
          <a:prstGeom prst="rect">
            <a:avLst/>
          </a:prstGeom>
        </p:spPr>
        <p:txBody>
          <a:bodyPr wrap="square">
            <a:spAutoFit/>
          </a:bodyPr>
          <a:lstStyle/>
          <a:p>
            <a:r>
              <a:rPr lang="en-US" b="1" dirty="0">
                <a:latin typeface="Arial" pitchFamily="34" charset="0"/>
              </a:rPr>
              <a:t>Variants of Parameters statements are:</a:t>
            </a:r>
          </a:p>
          <a:p>
            <a:endParaRPr lang="en-US" b="1" dirty="0">
              <a:latin typeface="Arial" pitchFamily="34" charset="0"/>
            </a:endParaRPr>
          </a:p>
          <a:p>
            <a:pPr>
              <a:lnSpc>
                <a:spcPct val="140000"/>
              </a:lnSpc>
            </a:pPr>
            <a:r>
              <a:rPr lang="en-US" b="1" dirty="0">
                <a:latin typeface="Arial" pitchFamily="34" charset="0"/>
              </a:rPr>
              <a:t>PARAMETERS &lt;p&gt; ...... DEFAULT &lt;f&gt; ...... </a:t>
            </a:r>
          </a:p>
          <a:p>
            <a:pPr>
              <a:lnSpc>
                <a:spcPct val="140000"/>
              </a:lnSpc>
            </a:pPr>
            <a:r>
              <a:rPr lang="en-US" b="1" dirty="0">
                <a:latin typeface="Arial" pitchFamily="34" charset="0"/>
              </a:rPr>
              <a:t>PARAMETERS &lt;p&gt; ...... NO-DISPLAY ...... </a:t>
            </a:r>
          </a:p>
          <a:p>
            <a:pPr>
              <a:lnSpc>
                <a:spcPct val="140000"/>
              </a:lnSpc>
            </a:pPr>
            <a:r>
              <a:rPr lang="en-US" b="1" dirty="0">
                <a:latin typeface="Arial" pitchFamily="34" charset="0"/>
              </a:rPr>
              <a:t>PARAMETERS &lt;p&gt; ...... LOWER CASE ...... </a:t>
            </a:r>
          </a:p>
          <a:p>
            <a:pPr>
              <a:lnSpc>
                <a:spcPct val="140000"/>
              </a:lnSpc>
            </a:pPr>
            <a:r>
              <a:rPr lang="en-US" b="1" dirty="0">
                <a:latin typeface="Arial" pitchFamily="34" charset="0"/>
              </a:rPr>
              <a:t>PARAMETERS &lt;p&gt; ...... OBLIGATORY ...... </a:t>
            </a:r>
          </a:p>
          <a:p>
            <a:pPr>
              <a:lnSpc>
                <a:spcPct val="140000"/>
              </a:lnSpc>
            </a:pPr>
            <a:r>
              <a:rPr lang="en-US" b="1" dirty="0">
                <a:latin typeface="Arial" pitchFamily="34" charset="0"/>
              </a:rPr>
              <a:t>PARAMETERS &lt;p&gt; ...... AS CHECKBOX ...... </a:t>
            </a:r>
          </a:p>
          <a:p>
            <a:pPr>
              <a:lnSpc>
                <a:spcPct val="140000"/>
              </a:lnSpc>
            </a:pPr>
            <a:r>
              <a:rPr lang="en-US" b="1" dirty="0">
                <a:latin typeface="Arial" pitchFamily="34" charset="0"/>
              </a:rPr>
              <a:t>PARAMETERS &lt;p&gt; ...... RADIOBUTTON GROUP &lt;</a:t>
            </a:r>
            <a:r>
              <a:rPr lang="en-US" b="1" dirty="0" err="1">
                <a:latin typeface="Arial" pitchFamily="34" charset="0"/>
              </a:rPr>
              <a:t>radi</a:t>
            </a:r>
            <a:r>
              <a:rPr lang="en-US" b="1" dirty="0">
                <a:latin typeface="Arial" pitchFamily="34" charset="0"/>
              </a:rPr>
              <a:t>&gt;......</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37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 Options</a:t>
            </a:r>
          </a:p>
        </p:txBody>
      </p:sp>
      <p:sp>
        <p:nvSpPr>
          <p:cNvPr id="4" name="Rectangle 3"/>
          <p:cNvSpPr/>
          <p:nvPr/>
        </p:nvSpPr>
        <p:spPr>
          <a:xfrm>
            <a:off x="381000" y="1219200"/>
            <a:ext cx="8382000" cy="3693319"/>
          </a:xfrm>
          <a:prstGeom prst="rect">
            <a:avLst/>
          </a:prstGeom>
        </p:spPr>
        <p:txBody>
          <a:bodyPr wrap="square">
            <a:spAutoFit/>
          </a:bodyPr>
          <a:lstStyle/>
          <a:p>
            <a:pPr>
              <a:buFontTx/>
              <a:buChar char="•"/>
            </a:pPr>
            <a:r>
              <a:rPr lang="en-US" b="1" dirty="0">
                <a:latin typeface="Arial" pitchFamily="34" charset="0"/>
              </a:rPr>
              <a:t>The SELECT-OPTIONS statement, the report user can enter the selection criteria on the selection screen.</a:t>
            </a:r>
          </a:p>
          <a:p>
            <a:pPr>
              <a:buFontTx/>
              <a:buChar char="•"/>
            </a:pPr>
            <a:endParaRPr lang="en-US" b="1" dirty="0">
              <a:latin typeface="Arial" pitchFamily="34" charset="0"/>
            </a:endParaRPr>
          </a:p>
          <a:p>
            <a:pPr>
              <a:buFontTx/>
              <a:buChar char="•"/>
            </a:pPr>
            <a:r>
              <a:rPr lang="en-US" b="1" dirty="0">
                <a:latin typeface="Arial" pitchFamily="34" charset="0"/>
              </a:rPr>
              <a:t>During its definition, you normally attach a selection criterion to a specific column of a database table that must be declared in the program. </a:t>
            </a:r>
          </a:p>
          <a:p>
            <a:pPr>
              <a:buFontTx/>
              <a:buChar char="•"/>
            </a:pPr>
            <a:endParaRPr lang="en-US" b="1" dirty="0">
              <a:latin typeface="Arial" pitchFamily="34" charset="0"/>
            </a:endParaRPr>
          </a:p>
          <a:p>
            <a:pPr>
              <a:buFontTx/>
              <a:buChar char="•"/>
            </a:pPr>
            <a:r>
              <a:rPr lang="en-US" b="1" dirty="0">
                <a:latin typeface="Arial" pitchFamily="34" charset="0"/>
              </a:rPr>
              <a:t>If you want to program complex selections, selection criteria, stored in special internal tables, are preferable to the PARAMETERS statement because they relieve you from coding them in lengthy WHERE conditions.</a:t>
            </a:r>
          </a:p>
          <a:p>
            <a:pPr>
              <a:buFontTx/>
              <a:buChar char="•"/>
            </a:pPr>
            <a:endParaRPr lang="en-US" b="1" dirty="0">
              <a:latin typeface="Arial" pitchFamily="34" charset="0"/>
            </a:endParaRPr>
          </a:p>
          <a:p>
            <a:r>
              <a:rPr lang="en-US" b="1" dirty="0">
                <a:latin typeface="Arial" pitchFamily="34" charset="0"/>
              </a:rPr>
              <a:t>SELECT-OPTIONS statement</a:t>
            </a:r>
            <a:endParaRPr lang="en-US" b="1" u="sng" dirty="0">
              <a:latin typeface="Arial" pitchFamily="34" charset="0"/>
            </a:endParaRPr>
          </a:p>
          <a:p>
            <a:r>
              <a:rPr lang="en-US" b="1" i="1" dirty="0">
                <a:latin typeface="Arial" pitchFamily="34" charset="0"/>
              </a:rPr>
              <a:t>Syntax</a:t>
            </a:r>
            <a:endParaRPr lang="en-US" b="1" dirty="0">
              <a:latin typeface="Arial" pitchFamily="34" charset="0"/>
            </a:endParaRPr>
          </a:p>
          <a:p>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64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 Options</a:t>
            </a:r>
          </a:p>
        </p:txBody>
      </p:sp>
      <p:pic>
        <p:nvPicPr>
          <p:cNvPr id="5"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10448"/>
          <a:stretch/>
        </p:blipFill>
        <p:spPr bwMode="auto">
          <a:xfrm>
            <a:off x="228600" y="1066800"/>
            <a:ext cx="8229600" cy="504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98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 Options - Note</a:t>
            </a:r>
          </a:p>
        </p:txBody>
      </p:sp>
      <p:sp>
        <p:nvSpPr>
          <p:cNvPr id="3" name="Rectangle 2"/>
          <p:cNvSpPr/>
          <p:nvPr/>
        </p:nvSpPr>
        <p:spPr>
          <a:xfrm>
            <a:off x="228600" y="1295400"/>
            <a:ext cx="8763000" cy="3693319"/>
          </a:xfrm>
          <a:prstGeom prst="rect">
            <a:avLst/>
          </a:prstGeom>
        </p:spPr>
        <p:txBody>
          <a:bodyPr wrap="square">
            <a:spAutoFit/>
          </a:bodyPr>
          <a:lstStyle/>
          <a:p>
            <a:pPr>
              <a:buFontTx/>
              <a:buChar char="•"/>
            </a:pPr>
            <a:r>
              <a:rPr lang="en-US" b="1" dirty="0">
                <a:latin typeface="Arial" pitchFamily="34" charset="0"/>
              </a:rPr>
              <a:t>The field &lt;f&gt; cannot have data type F. The data type F is not supported on the selection screen.</a:t>
            </a:r>
          </a:p>
          <a:p>
            <a:pPr>
              <a:buFontTx/>
              <a:buChar char="•"/>
            </a:pPr>
            <a:endParaRPr lang="en-US" b="1" dirty="0">
              <a:latin typeface="Arial" pitchFamily="34" charset="0"/>
            </a:endParaRPr>
          </a:p>
          <a:p>
            <a:pPr>
              <a:buFontTx/>
              <a:buChar char="•"/>
            </a:pPr>
            <a:r>
              <a:rPr lang="en-US" b="1" dirty="0">
                <a:latin typeface="Arial" pitchFamily="34" charset="0"/>
              </a:rPr>
              <a:t>For SELECT-OPTIONS statement, the system creates a  selection table. The purpose of selection tables is to store complex selection limits in a standardized manner.</a:t>
            </a:r>
          </a:p>
          <a:p>
            <a:pPr>
              <a:buFontTx/>
              <a:buChar char="•"/>
            </a:pPr>
            <a:endParaRPr lang="en-US" b="1" dirty="0">
              <a:latin typeface="Arial" pitchFamily="34" charset="0"/>
            </a:endParaRPr>
          </a:p>
          <a:p>
            <a:pPr>
              <a:buFontTx/>
              <a:buChar char="•"/>
            </a:pPr>
            <a:r>
              <a:rPr lang="en-US" b="1" dirty="0">
                <a:latin typeface="Arial" pitchFamily="34" charset="0"/>
              </a:rPr>
              <a:t>Their main purpose is to transfer the selection criteria directly to database tables using the WHERE clause of Open SQL statements.</a:t>
            </a:r>
          </a:p>
          <a:p>
            <a:endParaRPr lang="en-US" b="1" dirty="0">
              <a:latin typeface="Arial" pitchFamily="34" charset="0"/>
            </a:endParaRPr>
          </a:p>
          <a:p>
            <a:r>
              <a:rPr lang="en-US" b="1" dirty="0">
                <a:latin typeface="Arial" pitchFamily="34" charset="0"/>
              </a:rPr>
              <a:t>Selection table </a:t>
            </a:r>
          </a:p>
          <a:p>
            <a:r>
              <a:rPr lang="en-US" b="1" dirty="0">
                <a:latin typeface="Arial" pitchFamily="34" charset="0"/>
              </a:rPr>
              <a:t>It is an internal table(with name &lt;</a:t>
            </a:r>
            <a:r>
              <a:rPr lang="en-US" b="1" dirty="0" err="1">
                <a:latin typeface="Arial" pitchFamily="34" charset="0"/>
              </a:rPr>
              <a:t>seltab</a:t>
            </a:r>
            <a:r>
              <a:rPr lang="en-US" b="1" dirty="0">
                <a:latin typeface="Arial" pitchFamily="34" charset="0"/>
              </a:rPr>
              <a:t>&gt;) with a header line. Its line structure is a field string of four components,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4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 Options - </a:t>
            </a:r>
            <a:r>
              <a:rPr lang="en-US" dirty="0" err="1"/>
              <a:t>Varaints</a:t>
            </a:r>
            <a:endParaRPr lang="en-US" dirty="0"/>
          </a:p>
        </p:txBody>
      </p:sp>
      <p:sp>
        <p:nvSpPr>
          <p:cNvPr id="4" name="Rectangle 3"/>
          <p:cNvSpPr/>
          <p:nvPr/>
        </p:nvSpPr>
        <p:spPr>
          <a:xfrm>
            <a:off x="304800" y="1462308"/>
            <a:ext cx="8077200" cy="2640723"/>
          </a:xfrm>
          <a:prstGeom prst="rect">
            <a:avLst/>
          </a:prstGeom>
        </p:spPr>
        <p:txBody>
          <a:bodyPr wrap="square">
            <a:spAutoFit/>
          </a:bodyPr>
          <a:lstStyle/>
          <a:p>
            <a:r>
              <a:rPr lang="en-US" b="1" dirty="0">
                <a:latin typeface="Arial" pitchFamily="34" charset="0"/>
              </a:rPr>
              <a:t>The SELECT-OPTIONS statement has several variants which are:</a:t>
            </a:r>
          </a:p>
          <a:p>
            <a:endParaRPr lang="en-US" b="1" dirty="0">
              <a:latin typeface="Arial" pitchFamily="34" charset="0"/>
            </a:endParaRPr>
          </a:p>
          <a:p>
            <a:pPr>
              <a:lnSpc>
                <a:spcPct val="120000"/>
              </a:lnSpc>
            </a:pPr>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 DEFAULT &lt;g&gt; [TO &lt;h&gt;] ....</a:t>
            </a:r>
          </a:p>
          <a:p>
            <a:pPr>
              <a:lnSpc>
                <a:spcPct val="120000"/>
              </a:lnSpc>
            </a:pPr>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 ... NO-EXTENSION .....</a:t>
            </a:r>
          </a:p>
          <a:p>
            <a:pPr>
              <a:lnSpc>
                <a:spcPct val="120000"/>
              </a:lnSpc>
            </a:pPr>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 ... NO INTERVALS .....</a:t>
            </a:r>
          </a:p>
          <a:p>
            <a:pPr>
              <a:lnSpc>
                <a:spcPct val="120000"/>
              </a:lnSpc>
            </a:pPr>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 ... NO-DISPLAY ..............</a:t>
            </a:r>
          </a:p>
          <a:p>
            <a:pPr>
              <a:lnSpc>
                <a:spcPct val="120000"/>
              </a:lnSpc>
            </a:pPr>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 ... LOWER CASE ..............</a:t>
            </a:r>
          </a:p>
          <a:p>
            <a:pPr>
              <a:lnSpc>
                <a:spcPct val="120000"/>
              </a:lnSpc>
            </a:pPr>
            <a:r>
              <a:rPr lang="en-US" b="1" dirty="0">
                <a:latin typeface="Arial" pitchFamily="34" charset="0"/>
              </a:rPr>
              <a:t>SELECT-OPTIONS &lt;</a:t>
            </a:r>
            <a:r>
              <a:rPr lang="en-US" b="1" dirty="0" err="1">
                <a:latin typeface="Arial" pitchFamily="34" charset="0"/>
              </a:rPr>
              <a:t>seltab</a:t>
            </a:r>
            <a:r>
              <a:rPr lang="en-US" b="1" dirty="0">
                <a:latin typeface="Arial" pitchFamily="34" charset="0"/>
              </a:rPr>
              <a:t>&gt; FOR &lt;f&gt; ... OBLIGATORY ..............</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66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 Options - Example</a:t>
            </a:r>
          </a:p>
        </p:txBody>
      </p:sp>
      <p:sp>
        <p:nvSpPr>
          <p:cNvPr id="3" name="Rectangle 2"/>
          <p:cNvSpPr/>
          <p:nvPr/>
        </p:nvSpPr>
        <p:spPr>
          <a:xfrm>
            <a:off x="228600" y="1997839"/>
            <a:ext cx="8686800" cy="2585323"/>
          </a:xfrm>
          <a:prstGeom prst="rect">
            <a:avLst/>
          </a:prstGeom>
        </p:spPr>
        <p:txBody>
          <a:bodyPr wrap="square">
            <a:spAutoFit/>
          </a:bodyPr>
          <a:lstStyle/>
          <a:p>
            <a:r>
              <a:rPr lang="en-US" b="1" dirty="0">
                <a:latin typeface="Arial" pitchFamily="34" charset="0"/>
              </a:rPr>
              <a:t>REPORT SAPMZTST.</a:t>
            </a:r>
          </a:p>
          <a:p>
            <a:r>
              <a:rPr lang="en-US" b="1" dirty="0">
                <a:latin typeface="Arial" pitchFamily="34" charset="0"/>
              </a:rPr>
              <a:t>TABLES SPFLI.</a:t>
            </a:r>
          </a:p>
          <a:p>
            <a:r>
              <a:rPr lang="en-US" b="1" dirty="0">
                <a:latin typeface="Arial" pitchFamily="34" charset="0"/>
              </a:rPr>
              <a:t>SELECT-POTIONS AIRLINE FOR SPFLI-CARRID.</a:t>
            </a:r>
          </a:p>
          <a:p>
            <a:r>
              <a:rPr lang="en-US" b="1" dirty="0">
                <a:latin typeface="Arial" pitchFamily="34" charset="0"/>
              </a:rPr>
              <a:t>LOOP AT AIRLINE.</a:t>
            </a:r>
          </a:p>
          <a:p>
            <a:r>
              <a:rPr lang="en-US" b="1" dirty="0">
                <a:latin typeface="Arial" pitchFamily="34" charset="0"/>
              </a:rPr>
              <a:t>WRITE : / ‘SIGN:’, AIRLINE-SIGN,</a:t>
            </a:r>
          </a:p>
          <a:p>
            <a:r>
              <a:rPr lang="en-US" b="1" dirty="0">
                <a:latin typeface="Arial" pitchFamily="34" charset="0"/>
              </a:rPr>
              <a:t>                 ‘OPTION:’, AIRLINE-OPTION,</a:t>
            </a:r>
          </a:p>
          <a:p>
            <a:r>
              <a:rPr lang="en-US" b="1" dirty="0">
                <a:latin typeface="Arial" pitchFamily="34" charset="0"/>
              </a:rPr>
              <a:t>                 ‘LOW:’, AIRLINE-LOW,</a:t>
            </a:r>
          </a:p>
          <a:p>
            <a:r>
              <a:rPr lang="en-US" b="1" dirty="0">
                <a:latin typeface="Arial" pitchFamily="34" charset="0"/>
              </a:rPr>
              <a:t>                 ‘HIGH:”, AIRLINE-HIGH.</a:t>
            </a:r>
          </a:p>
          <a:p>
            <a:r>
              <a:rPr lang="en-US" b="1" dirty="0">
                <a:latin typeface="Arial" pitchFamily="34" charset="0"/>
              </a:rPr>
              <a:t>ENDLOOP.</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07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 Options - Example</a:t>
            </a:r>
          </a:p>
        </p:txBody>
      </p:sp>
      <p:sp>
        <p:nvSpPr>
          <p:cNvPr id="3" name="Rectangle 2"/>
          <p:cNvSpPr/>
          <p:nvPr/>
        </p:nvSpPr>
        <p:spPr>
          <a:xfrm>
            <a:off x="228600" y="1997839"/>
            <a:ext cx="8686800" cy="2585323"/>
          </a:xfrm>
          <a:prstGeom prst="rect">
            <a:avLst/>
          </a:prstGeom>
        </p:spPr>
        <p:txBody>
          <a:bodyPr wrap="square">
            <a:spAutoFit/>
          </a:bodyPr>
          <a:lstStyle/>
          <a:p>
            <a:r>
              <a:rPr lang="en-US" b="1" dirty="0">
                <a:latin typeface="Arial" pitchFamily="34" charset="0"/>
              </a:rPr>
              <a:t>REPORT SAPMZTST.</a:t>
            </a:r>
          </a:p>
          <a:p>
            <a:r>
              <a:rPr lang="en-US" b="1" dirty="0">
                <a:latin typeface="Arial" pitchFamily="34" charset="0"/>
              </a:rPr>
              <a:t>TABLES SPFLI.</a:t>
            </a:r>
          </a:p>
          <a:p>
            <a:r>
              <a:rPr lang="en-US" b="1" dirty="0">
                <a:latin typeface="Arial" pitchFamily="34" charset="0"/>
              </a:rPr>
              <a:t>SELECT-POTIONS AIRLINE FOR SPFLI-CARRID.</a:t>
            </a:r>
          </a:p>
          <a:p>
            <a:r>
              <a:rPr lang="en-US" b="1" dirty="0">
                <a:latin typeface="Arial" pitchFamily="34" charset="0"/>
              </a:rPr>
              <a:t>LOOP AT AIRLINE.</a:t>
            </a:r>
          </a:p>
          <a:p>
            <a:r>
              <a:rPr lang="en-US" b="1" dirty="0">
                <a:latin typeface="Arial" pitchFamily="34" charset="0"/>
              </a:rPr>
              <a:t>WRITE : / ‘SIGN:’, AIRLINE-SIGN,</a:t>
            </a:r>
          </a:p>
          <a:p>
            <a:r>
              <a:rPr lang="en-US" b="1" dirty="0">
                <a:latin typeface="Arial" pitchFamily="34" charset="0"/>
              </a:rPr>
              <a:t>                 ‘OPTION:’, AIRLINE-OPTION,</a:t>
            </a:r>
          </a:p>
          <a:p>
            <a:r>
              <a:rPr lang="en-US" b="1" dirty="0">
                <a:latin typeface="Arial" pitchFamily="34" charset="0"/>
              </a:rPr>
              <a:t>                 ‘LOW:’, AIRLINE-LOW,</a:t>
            </a:r>
          </a:p>
          <a:p>
            <a:r>
              <a:rPr lang="en-US" b="1" dirty="0">
                <a:latin typeface="Arial" pitchFamily="34" charset="0"/>
              </a:rPr>
              <a:t>                 ‘HIGH:”, AIRLINE-HIGH.</a:t>
            </a:r>
          </a:p>
          <a:p>
            <a:r>
              <a:rPr lang="en-US" b="1" dirty="0">
                <a:latin typeface="Arial" pitchFamily="34" charset="0"/>
              </a:rPr>
              <a:t>ENDLOOP.</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8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SAP R/3 Architecture</a:t>
            </a:r>
            <a:endParaRPr lang="en-US" dirty="0"/>
          </a:p>
        </p:txBody>
      </p:sp>
      <p:sp>
        <p:nvSpPr>
          <p:cNvPr id="5" name="Rectangle 4"/>
          <p:cNvSpPr/>
          <p:nvPr/>
        </p:nvSpPr>
        <p:spPr>
          <a:xfrm>
            <a:off x="381000" y="990600"/>
            <a:ext cx="8458200" cy="5324535"/>
          </a:xfrm>
          <a:prstGeom prst="rect">
            <a:avLst/>
          </a:prstGeom>
        </p:spPr>
        <p:txBody>
          <a:bodyPr wrap="square">
            <a:spAutoFit/>
          </a:bodyPr>
          <a:lstStyle/>
          <a:p>
            <a:pPr marL="342900" indent="-342900">
              <a:buFont typeface="Arial" pitchFamily="34" charset="0"/>
              <a:buChar char="•"/>
            </a:pPr>
            <a:r>
              <a:rPr lang="en-US" altLang="en-US" sz="2000" dirty="0"/>
              <a:t>Smaller applications keep the database and the R/3 application on the same host. The large volume of data that passes between the R/3 application and the database (SAP server communication) is processed locally and not through a network</a:t>
            </a:r>
          </a:p>
          <a:p>
            <a:pPr marL="342900" indent="-342900">
              <a:buFont typeface="Arial" pitchFamily="34" charset="0"/>
              <a:buChar char="•"/>
            </a:pPr>
            <a:endParaRPr lang="en-US" altLang="en-US" sz="2000" dirty="0"/>
          </a:p>
          <a:p>
            <a:pPr marL="342900" indent="-342900">
              <a:buFont typeface="Arial" pitchFamily="34" charset="0"/>
              <a:buChar char="•"/>
            </a:pPr>
            <a:r>
              <a:rPr lang="en-US" altLang="en-US" sz="2000" dirty="0"/>
              <a:t>The presentation layer is usually made up of PCs on which the SAP GUI frontend is installed. The SAP </a:t>
            </a:r>
            <a:r>
              <a:rPr lang="en-US" altLang="en-US" sz="2000" dirty="0" err="1"/>
              <a:t>Gui</a:t>
            </a:r>
            <a:r>
              <a:rPr lang="en-US" altLang="en-US" sz="2000" dirty="0"/>
              <a:t> is not a terminal emulation but an application program that displays R/3 application data graphically. This means that there are no great demands placed on the connection between the </a:t>
            </a:r>
            <a:r>
              <a:rPr lang="en-US" altLang="en-US" sz="2000" dirty="0" err="1"/>
              <a:t>SAPgui</a:t>
            </a:r>
            <a:r>
              <a:rPr lang="en-US" altLang="en-US" sz="2000" dirty="0"/>
              <a:t> frontend PCs and the R/3 application (access communication).</a:t>
            </a:r>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089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a:t>
            </a:r>
          </a:p>
        </p:txBody>
      </p:sp>
      <p:sp>
        <p:nvSpPr>
          <p:cNvPr id="4" name="Rectangle 3"/>
          <p:cNvSpPr/>
          <p:nvPr/>
        </p:nvSpPr>
        <p:spPr>
          <a:xfrm>
            <a:off x="228600" y="1066800"/>
            <a:ext cx="8610600" cy="4801314"/>
          </a:xfrm>
          <a:prstGeom prst="rect">
            <a:avLst/>
          </a:prstGeom>
        </p:spPr>
        <p:txBody>
          <a:bodyPr wrap="square">
            <a:spAutoFit/>
          </a:bodyPr>
          <a:lstStyle/>
          <a:p>
            <a:endParaRPr lang="en-US" b="1" dirty="0">
              <a:latin typeface="Arial" pitchFamily="34" charset="0"/>
            </a:endParaRPr>
          </a:p>
          <a:p>
            <a:r>
              <a:rPr lang="en-US" b="1" dirty="0">
                <a:latin typeface="Arial" pitchFamily="34" charset="0"/>
              </a:rPr>
              <a:t>INITIALIZATION 	            		Point before the selection screen is 					displayed</a:t>
            </a:r>
          </a:p>
          <a:p>
            <a:endParaRPr lang="en-US" b="1" dirty="0">
              <a:latin typeface="Arial" pitchFamily="34" charset="0"/>
            </a:endParaRPr>
          </a:p>
          <a:p>
            <a:r>
              <a:rPr lang="en-US" b="1" dirty="0">
                <a:latin typeface="Arial" pitchFamily="34" charset="0"/>
              </a:rPr>
              <a:t>AT SELECTION-SCREEN 	Point after processing user input on the                               				selection screen while the selection 					screen is still active</a:t>
            </a:r>
          </a:p>
          <a:p>
            <a:endParaRPr lang="en-US" b="1" dirty="0">
              <a:latin typeface="Arial" pitchFamily="34" charset="0"/>
            </a:endParaRPr>
          </a:p>
          <a:p>
            <a:r>
              <a:rPr lang="en-US" b="1" dirty="0">
                <a:latin typeface="Arial" pitchFamily="34" charset="0"/>
              </a:rPr>
              <a:t>START-OF-SELECTION 		Point after processing the selection 					screen</a:t>
            </a:r>
          </a:p>
          <a:p>
            <a:endParaRPr lang="en-US" b="1" dirty="0">
              <a:latin typeface="Arial" pitchFamily="34" charset="0"/>
            </a:endParaRPr>
          </a:p>
          <a:p>
            <a:r>
              <a:rPr lang="en-US" b="1" dirty="0">
                <a:latin typeface="Arial" pitchFamily="34" charset="0"/>
              </a:rPr>
              <a:t>GET &lt;table&gt; 	        		Point at which the logical database 					offers a  line of the database table 					&lt;table&gt;. </a:t>
            </a:r>
          </a:p>
          <a:p>
            <a:endParaRPr lang="en-US" b="1" dirty="0">
              <a:latin typeface="Arial" pitchFamily="34" charset="0"/>
            </a:endParaRPr>
          </a:p>
          <a:p>
            <a:r>
              <a:rPr lang="en-US" b="1" dirty="0">
                <a:latin typeface="Arial" pitchFamily="34" charset="0"/>
              </a:rPr>
              <a:t>END-OF-SELECTION 		Point after processing all lines offered 					by the logical database. </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94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26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 Case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05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80771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28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Looping</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5"/>
          <a:stretch/>
        </p:blipFill>
        <p:spPr bwMode="auto">
          <a:xfrm>
            <a:off x="533400" y="1241946"/>
            <a:ext cx="8229600" cy="462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543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3352800"/>
            <a:ext cx="6553200" cy="2084040"/>
          </a:xfrm>
        </p:spPr>
        <p:txBody>
          <a:bodyPr/>
          <a:lstStyle/>
          <a:p>
            <a:pPr algn="ctr"/>
            <a:r>
              <a:rPr lang="en-IN" sz="2400" dirty="0"/>
              <a:t/>
            </a:r>
            <a:br>
              <a:rPr lang="en-IN" sz="2400" dirty="0"/>
            </a:br>
            <a:r>
              <a:rPr lang="en-IN" sz="2400" dirty="0"/>
              <a:t>ABAP Training</a:t>
            </a:r>
            <a:br>
              <a:rPr lang="en-IN" sz="2400" dirty="0"/>
            </a:br>
            <a:r>
              <a:rPr lang="en-IN" sz="2400" dirty="0"/>
              <a:t/>
            </a:r>
            <a:br>
              <a:rPr lang="en-IN" sz="2400" dirty="0"/>
            </a:br>
            <a:r>
              <a:rPr lang="en-IN" sz="1600" dirty="0">
                <a:solidFill>
                  <a:schemeClr val="bg2">
                    <a:lumMod val="75000"/>
                  </a:schemeClr>
                </a:solidFill>
              </a:rPr>
              <a:t>Day 3</a:t>
            </a:r>
            <a:r>
              <a:rPr lang="en-IN" sz="2400" dirty="0">
                <a:solidFill>
                  <a:schemeClr val="bg2">
                    <a:lumMod val="75000"/>
                  </a:schemeClr>
                </a:solidFill>
              </a:rPr>
              <a:t/>
            </a:r>
            <a:br>
              <a:rPr lang="en-IN" sz="2400" dirty="0">
                <a:solidFill>
                  <a:schemeClr val="bg2">
                    <a:lumMod val="75000"/>
                  </a:schemeClr>
                </a:solidFill>
              </a:rPr>
            </a:br>
            <a:r>
              <a:rPr lang="en-IN" sz="2400" dirty="0">
                <a:solidFill>
                  <a:schemeClr val="bg2">
                    <a:lumMod val="75000"/>
                  </a:schemeClr>
                </a:solidFill>
              </a:rPr>
              <a:t/>
            </a:r>
            <a:br>
              <a:rPr lang="en-IN" sz="2400" dirty="0">
                <a:solidFill>
                  <a:schemeClr val="bg2">
                    <a:lumMod val="75000"/>
                  </a:schemeClr>
                </a:solidFill>
              </a:rPr>
            </a:br>
            <a:endParaRPr lang="en-US" sz="2400" dirty="0">
              <a:solidFill>
                <a:schemeClr val="bg2">
                  <a:lumMod val="75000"/>
                </a:schemeClr>
              </a:solidFill>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00600"/>
            <a:ext cx="1447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30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458199" cy="533400"/>
          </a:xfrm>
        </p:spPr>
        <p:txBody>
          <a:bodyPr/>
          <a:lstStyle/>
          <a:p>
            <a:r>
              <a:rPr lang="en-US" dirty="0"/>
              <a:t>Agenda</a:t>
            </a:r>
          </a:p>
        </p:txBody>
      </p:sp>
      <p:sp>
        <p:nvSpPr>
          <p:cNvPr id="5" name="TextBox 4"/>
          <p:cNvSpPr txBox="1"/>
          <p:nvPr/>
        </p:nvSpPr>
        <p:spPr>
          <a:xfrm>
            <a:off x="418531" y="816591"/>
            <a:ext cx="7772400" cy="4278094"/>
          </a:xfrm>
          <a:prstGeom prst="rect">
            <a:avLst/>
          </a:prstGeom>
          <a:noFill/>
        </p:spPr>
        <p:txBody>
          <a:bodyPr wrap="square" rtlCol="0">
            <a:spAutoFit/>
          </a:bodyPr>
          <a:lstStyle/>
          <a:p>
            <a:pPr marL="342900" indent="-228600">
              <a:lnSpc>
                <a:spcPct val="125000"/>
              </a:lnSpc>
              <a:spcBef>
                <a:spcPct val="50000"/>
              </a:spcBef>
              <a:buFontTx/>
              <a:buChar char="•"/>
            </a:pPr>
            <a:r>
              <a:rPr lang="en-US" sz="1600" b="1" dirty="0"/>
              <a:t>Dialog Programming</a:t>
            </a:r>
          </a:p>
          <a:p>
            <a:pPr marL="800100" lvl="1" indent="-228600">
              <a:lnSpc>
                <a:spcPct val="125000"/>
              </a:lnSpc>
              <a:spcBef>
                <a:spcPct val="50000"/>
              </a:spcBef>
              <a:buFontTx/>
              <a:buChar char="•"/>
            </a:pPr>
            <a:r>
              <a:rPr lang="en-US" sz="1600" b="1" dirty="0"/>
              <a:t>Introduction to Dialog Programming</a:t>
            </a:r>
          </a:p>
          <a:p>
            <a:pPr marL="800100" lvl="1" indent="-228600">
              <a:lnSpc>
                <a:spcPct val="125000"/>
              </a:lnSpc>
              <a:spcBef>
                <a:spcPct val="50000"/>
              </a:spcBef>
              <a:buFontTx/>
              <a:buChar char="•"/>
            </a:pPr>
            <a:r>
              <a:rPr lang="en-US" sz="1600" b="1" dirty="0"/>
              <a:t>Screen Painter</a:t>
            </a:r>
          </a:p>
          <a:p>
            <a:pPr marL="800100" lvl="1" indent="-228600">
              <a:lnSpc>
                <a:spcPct val="125000"/>
              </a:lnSpc>
              <a:spcBef>
                <a:spcPct val="50000"/>
              </a:spcBef>
              <a:buFontTx/>
              <a:buChar char="•"/>
            </a:pPr>
            <a:r>
              <a:rPr lang="en-US" sz="1600" b="1" dirty="0"/>
              <a:t>Menu Painter</a:t>
            </a:r>
          </a:p>
          <a:p>
            <a:pPr marL="800100" lvl="1" indent="-228600">
              <a:lnSpc>
                <a:spcPct val="125000"/>
              </a:lnSpc>
              <a:spcBef>
                <a:spcPct val="50000"/>
              </a:spcBef>
              <a:buFontTx/>
              <a:buChar char="•"/>
            </a:pPr>
            <a:r>
              <a:rPr lang="en-US" sz="1600" b="1" dirty="0"/>
              <a:t>Sub Screen</a:t>
            </a:r>
          </a:p>
          <a:p>
            <a:pPr marL="800100" lvl="1" indent="-228600">
              <a:lnSpc>
                <a:spcPct val="125000"/>
              </a:lnSpc>
              <a:spcBef>
                <a:spcPct val="50000"/>
              </a:spcBef>
              <a:buFontTx/>
              <a:buChar char="•"/>
            </a:pPr>
            <a:r>
              <a:rPr lang="en-US" sz="1600" b="1" dirty="0" err="1"/>
              <a:t>Tabstrips</a:t>
            </a:r>
            <a:endParaRPr lang="en-US" sz="1600" b="1" dirty="0"/>
          </a:p>
          <a:p>
            <a:pPr marL="800100" lvl="1" indent="-228600">
              <a:lnSpc>
                <a:spcPct val="125000"/>
              </a:lnSpc>
              <a:spcBef>
                <a:spcPct val="50000"/>
              </a:spcBef>
              <a:buFontTx/>
              <a:buChar char="•"/>
            </a:pPr>
            <a:r>
              <a:rPr lang="en-US" sz="1600" b="1" dirty="0"/>
              <a:t>Table Control</a:t>
            </a:r>
          </a:p>
          <a:p>
            <a:pPr marL="800100" lvl="1" indent="-228600">
              <a:lnSpc>
                <a:spcPct val="125000"/>
              </a:lnSpc>
              <a:spcBef>
                <a:spcPct val="50000"/>
              </a:spcBef>
              <a:buFontTx/>
              <a:buChar char="•"/>
            </a:pPr>
            <a:r>
              <a:rPr lang="en-US" sz="1600" b="1" dirty="0"/>
              <a:t>Function Keys</a:t>
            </a:r>
          </a:p>
          <a:p>
            <a:pPr marL="800100" lvl="1" indent="-228600">
              <a:lnSpc>
                <a:spcPct val="125000"/>
              </a:lnSpc>
              <a:spcBef>
                <a:spcPct val="50000"/>
              </a:spcBef>
              <a:buFontTx/>
              <a:buChar char="•"/>
            </a:pPr>
            <a:r>
              <a:rPr lang="en-US" sz="1600" b="1" dirty="0"/>
              <a:t>Screen </a:t>
            </a:r>
            <a:r>
              <a:rPr lang="en-US" sz="1600" b="1" dirty="0" err="1"/>
              <a:t>Flowlogic</a:t>
            </a:r>
            <a:r>
              <a:rPr lang="en-US" sz="1600" b="1" dirty="0"/>
              <a:t> </a:t>
            </a:r>
          </a:p>
          <a:p>
            <a:pPr marL="800100" lvl="1" indent="-228600">
              <a:lnSpc>
                <a:spcPct val="125000"/>
              </a:lnSpc>
              <a:spcBef>
                <a:spcPct val="50000"/>
              </a:spcBef>
              <a:buFontTx/>
              <a:buChar char="•"/>
            </a:pPr>
            <a:r>
              <a:rPr lang="en-US" sz="1600" b="1" dirty="0"/>
              <a:t>Creating Transaction</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5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System : Dialog Programming (Dialog)</a:t>
            </a:r>
          </a:p>
        </p:txBody>
      </p:sp>
      <p:pic>
        <p:nvPicPr>
          <p:cNvPr id="4" name="Content Placeholder 3" descr="object 09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500687" y="1017587"/>
            <a:ext cx="792163" cy="593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object 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995362"/>
            <a:ext cx="7921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object 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995362"/>
            <a:ext cx="7921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685800" y="2363787"/>
            <a:ext cx="6840537" cy="25923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pic>
        <p:nvPicPr>
          <p:cNvPr id="9" name="Picture 7" descr="object 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987" y="995362"/>
            <a:ext cx="7921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object 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2" y="995362"/>
            <a:ext cx="7921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685800" y="5387975"/>
            <a:ext cx="6840537" cy="7842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 name="AutoShape 10"/>
          <p:cNvSpPr>
            <a:spLocks noChangeArrowheads="1"/>
          </p:cNvSpPr>
          <p:nvPr/>
        </p:nvSpPr>
        <p:spPr bwMode="auto">
          <a:xfrm>
            <a:off x="1044575" y="5603875"/>
            <a:ext cx="1584325" cy="503237"/>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3" name="AutoShape 11"/>
          <p:cNvSpPr>
            <a:spLocks noChangeArrowheads="1"/>
          </p:cNvSpPr>
          <p:nvPr/>
        </p:nvSpPr>
        <p:spPr bwMode="auto">
          <a:xfrm>
            <a:off x="2701925" y="5603875"/>
            <a:ext cx="1584325" cy="503237"/>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4" name="AutoShape 12"/>
          <p:cNvSpPr>
            <a:spLocks noChangeArrowheads="1"/>
          </p:cNvSpPr>
          <p:nvPr/>
        </p:nvSpPr>
        <p:spPr bwMode="auto">
          <a:xfrm>
            <a:off x="4357687" y="5603875"/>
            <a:ext cx="1584325" cy="503237"/>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5" name="AutoShape 13"/>
          <p:cNvSpPr>
            <a:spLocks noChangeArrowheads="1"/>
          </p:cNvSpPr>
          <p:nvPr/>
        </p:nvSpPr>
        <p:spPr bwMode="auto">
          <a:xfrm>
            <a:off x="5726112" y="5603875"/>
            <a:ext cx="1584325" cy="503237"/>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6" name="Text Box 14"/>
          <p:cNvSpPr txBox="1">
            <a:spLocks noChangeArrowheads="1"/>
          </p:cNvSpPr>
          <p:nvPr/>
        </p:nvSpPr>
        <p:spPr bwMode="auto">
          <a:xfrm>
            <a:off x="685800" y="5099050"/>
            <a:ext cx="287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cs typeface="Tahoma" pitchFamily="34" charset="0"/>
              </a:rPr>
              <a:t>Database Server</a:t>
            </a:r>
          </a:p>
        </p:txBody>
      </p:sp>
      <p:sp>
        <p:nvSpPr>
          <p:cNvPr id="17" name="Text Box 15"/>
          <p:cNvSpPr txBox="1">
            <a:spLocks noChangeArrowheads="1"/>
          </p:cNvSpPr>
          <p:nvPr/>
        </p:nvSpPr>
        <p:spPr bwMode="auto">
          <a:xfrm>
            <a:off x="685800" y="2003425"/>
            <a:ext cx="3671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cs typeface="Tahoma" pitchFamily="34" charset="0"/>
              </a:rPr>
              <a:t>Application Server</a:t>
            </a:r>
          </a:p>
        </p:txBody>
      </p:sp>
      <p:sp>
        <p:nvSpPr>
          <p:cNvPr id="18" name="Rectangle 16"/>
          <p:cNvSpPr>
            <a:spLocks noChangeArrowheads="1"/>
          </p:cNvSpPr>
          <p:nvPr/>
        </p:nvSpPr>
        <p:spPr bwMode="auto">
          <a:xfrm>
            <a:off x="2125662" y="2506662"/>
            <a:ext cx="4103688" cy="360363"/>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cs typeface="Tahoma" pitchFamily="34" charset="0"/>
              </a:rPr>
              <a:t>Dispatcher</a:t>
            </a:r>
          </a:p>
        </p:txBody>
      </p:sp>
      <p:sp>
        <p:nvSpPr>
          <p:cNvPr id="19" name="Rectangle 17"/>
          <p:cNvSpPr>
            <a:spLocks noChangeArrowheads="1"/>
          </p:cNvSpPr>
          <p:nvPr/>
        </p:nvSpPr>
        <p:spPr bwMode="auto">
          <a:xfrm>
            <a:off x="1044575" y="3011487"/>
            <a:ext cx="792162" cy="10080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cs typeface="Tahoma" pitchFamily="34" charset="0"/>
              </a:rPr>
              <a:t>Request</a:t>
            </a:r>
          </a:p>
          <a:p>
            <a:pPr algn="ctr"/>
            <a:r>
              <a:rPr lang="en-US" altLang="en-US" sz="1400" b="1" dirty="0">
                <a:cs typeface="Tahoma" pitchFamily="34" charset="0"/>
              </a:rPr>
              <a:t>Queue</a:t>
            </a:r>
          </a:p>
        </p:txBody>
      </p:sp>
      <p:sp>
        <p:nvSpPr>
          <p:cNvPr id="20" name="Rectangle 18"/>
          <p:cNvSpPr>
            <a:spLocks noChangeArrowheads="1"/>
          </p:cNvSpPr>
          <p:nvPr/>
        </p:nvSpPr>
        <p:spPr bwMode="auto">
          <a:xfrm>
            <a:off x="2486025" y="3948112"/>
            <a:ext cx="503237" cy="50323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bg1"/>
                </a:solidFill>
                <a:cs typeface="Tahoma" pitchFamily="34" charset="0"/>
              </a:rPr>
              <a:t>D</a:t>
            </a:r>
          </a:p>
        </p:txBody>
      </p:sp>
      <p:sp>
        <p:nvSpPr>
          <p:cNvPr id="21" name="Rectangle 19"/>
          <p:cNvSpPr>
            <a:spLocks noChangeArrowheads="1"/>
          </p:cNvSpPr>
          <p:nvPr/>
        </p:nvSpPr>
        <p:spPr bwMode="auto">
          <a:xfrm>
            <a:off x="3133725" y="3948112"/>
            <a:ext cx="503237" cy="50323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bg1"/>
                </a:solidFill>
                <a:cs typeface="Tahoma" pitchFamily="34" charset="0"/>
              </a:rPr>
              <a:t>D</a:t>
            </a:r>
          </a:p>
        </p:txBody>
      </p:sp>
      <p:sp>
        <p:nvSpPr>
          <p:cNvPr id="22" name="Rectangle 20"/>
          <p:cNvSpPr>
            <a:spLocks noChangeArrowheads="1"/>
          </p:cNvSpPr>
          <p:nvPr/>
        </p:nvSpPr>
        <p:spPr bwMode="auto">
          <a:xfrm>
            <a:off x="3781425" y="3948112"/>
            <a:ext cx="503237" cy="50323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bg1"/>
                </a:solidFill>
                <a:cs typeface="Tahoma" pitchFamily="34" charset="0"/>
              </a:rPr>
              <a:t>D</a:t>
            </a:r>
          </a:p>
        </p:txBody>
      </p:sp>
      <p:sp>
        <p:nvSpPr>
          <p:cNvPr id="23" name="Rectangle 21"/>
          <p:cNvSpPr>
            <a:spLocks noChangeArrowheads="1"/>
          </p:cNvSpPr>
          <p:nvPr/>
        </p:nvSpPr>
        <p:spPr bwMode="auto">
          <a:xfrm>
            <a:off x="4933950" y="3948112"/>
            <a:ext cx="503237" cy="50323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bg1"/>
                </a:solidFill>
                <a:cs typeface="Tahoma" pitchFamily="34" charset="0"/>
              </a:rPr>
              <a:t>D</a:t>
            </a:r>
          </a:p>
        </p:txBody>
      </p:sp>
      <p:sp>
        <p:nvSpPr>
          <p:cNvPr id="24" name="Text Box 22"/>
          <p:cNvSpPr txBox="1">
            <a:spLocks noChangeArrowheads="1"/>
          </p:cNvSpPr>
          <p:nvPr/>
        </p:nvSpPr>
        <p:spPr bwMode="auto">
          <a:xfrm>
            <a:off x="4357687" y="3948112"/>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Times New Roman"/>
                <a:cs typeface="Tahoma" pitchFamily="34" charset="0"/>
              </a:rPr>
              <a:t>…</a:t>
            </a:r>
            <a:endParaRPr lang="en-US" altLang="en-US" dirty="0">
              <a:cs typeface="Tahoma" pitchFamily="34" charset="0"/>
            </a:endParaRPr>
          </a:p>
        </p:txBody>
      </p:sp>
      <p:sp>
        <p:nvSpPr>
          <p:cNvPr id="25" name="Rectangle 23"/>
          <p:cNvSpPr>
            <a:spLocks noChangeArrowheads="1"/>
          </p:cNvSpPr>
          <p:nvPr/>
        </p:nvSpPr>
        <p:spPr bwMode="auto">
          <a:xfrm>
            <a:off x="6013450" y="3227387"/>
            <a:ext cx="1296987" cy="158432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sz="1400" b="1">
              <a:cs typeface="Tahoma" pitchFamily="34" charset="0"/>
            </a:endParaRPr>
          </a:p>
        </p:txBody>
      </p:sp>
      <p:sp>
        <p:nvSpPr>
          <p:cNvPr id="26" name="Rectangle 25"/>
          <p:cNvSpPr>
            <a:spLocks noChangeArrowheads="1"/>
          </p:cNvSpPr>
          <p:nvPr/>
        </p:nvSpPr>
        <p:spPr bwMode="auto">
          <a:xfrm>
            <a:off x="6086475" y="3298825"/>
            <a:ext cx="1150937" cy="4333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cs typeface="Tahoma" pitchFamily="34" charset="0"/>
              </a:rPr>
              <a:t>Program</a:t>
            </a:r>
          </a:p>
        </p:txBody>
      </p:sp>
      <p:sp>
        <p:nvSpPr>
          <p:cNvPr id="27" name="Rectangle 26"/>
          <p:cNvSpPr>
            <a:spLocks noChangeArrowheads="1"/>
          </p:cNvSpPr>
          <p:nvPr/>
        </p:nvSpPr>
        <p:spPr bwMode="auto">
          <a:xfrm>
            <a:off x="6086475" y="3803650"/>
            <a:ext cx="719137" cy="431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latin typeface="Times New Roman"/>
                <a:cs typeface="Tahoma" pitchFamily="34" charset="0"/>
              </a:rPr>
              <a:t>…</a:t>
            </a:r>
            <a:endParaRPr lang="en-US" altLang="en-US" sz="1400" b="1" dirty="0">
              <a:cs typeface="Tahoma" pitchFamily="34" charset="0"/>
            </a:endParaRPr>
          </a:p>
        </p:txBody>
      </p:sp>
      <p:sp>
        <p:nvSpPr>
          <p:cNvPr id="28" name="Rectangle 27"/>
          <p:cNvSpPr>
            <a:spLocks noChangeArrowheads="1"/>
          </p:cNvSpPr>
          <p:nvPr/>
        </p:nvSpPr>
        <p:spPr bwMode="auto">
          <a:xfrm>
            <a:off x="6262687" y="4306887"/>
            <a:ext cx="974725" cy="444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dirty="0">
                <a:latin typeface="Times New Roman"/>
                <a:cs typeface="Tahoma" pitchFamily="34" charset="0"/>
              </a:rPr>
              <a:t>…</a:t>
            </a:r>
            <a:endParaRPr lang="en-US" altLang="en-US" sz="1000" b="1" dirty="0">
              <a:cs typeface="Tahoma" pitchFamily="34" charset="0"/>
            </a:endParaRPr>
          </a:p>
        </p:txBody>
      </p:sp>
      <p:sp>
        <p:nvSpPr>
          <p:cNvPr id="29" name="Line 28"/>
          <p:cNvSpPr>
            <a:spLocks noChangeShapeType="1"/>
          </p:cNvSpPr>
          <p:nvPr/>
        </p:nvSpPr>
        <p:spPr bwMode="auto">
          <a:xfrm>
            <a:off x="1836737" y="1571625"/>
            <a:ext cx="1873250" cy="8636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0" name="Line 29"/>
          <p:cNvSpPr>
            <a:spLocks noChangeShapeType="1"/>
          </p:cNvSpPr>
          <p:nvPr/>
        </p:nvSpPr>
        <p:spPr bwMode="auto">
          <a:xfrm>
            <a:off x="2917825" y="1571625"/>
            <a:ext cx="1008062" cy="8636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1" name="Line 30"/>
          <p:cNvSpPr>
            <a:spLocks noChangeShapeType="1"/>
          </p:cNvSpPr>
          <p:nvPr/>
        </p:nvSpPr>
        <p:spPr bwMode="auto">
          <a:xfrm flipH="1">
            <a:off x="3997325" y="1571625"/>
            <a:ext cx="73025" cy="935037"/>
          </a:xfrm>
          <a:prstGeom prst="line">
            <a:avLst/>
          </a:prstGeom>
          <a:noFill/>
          <a:ln w="1905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2" name="Line 31"/>
          <p:cNvSpPr>
            <a:spLocks noChangeShapeType="1"/>
          </p:cNvSpPr>
          <p:nvPr/>
        </p:nvSpPr>
        <p:spPr bwMode="auto">
          <a:xfrm flipH="1">
            <a:off x="4070350" y="1627187"/>
            <a:ext cx="1887537" cy="808038"/>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3" name="Line 32"/>
          <p:cNvSpPr>
            <a:spLocks noChangeShapeType="1"/>
          </p:cNvSpPr>
          <p:nvPr/>
        </p:nvSpPr>
        <p:spPr bwMode="auto">
          <a:xfrm flipH="1">
            <a:off x="4213225" y="1571625"/>
            <a:ext cx="2378075" cy="8636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4" name="Line 33"/>
          <p:cNvSpPr>
            <a:spLocks noChangeShapeType="1"/>
          </p:cNvSpPr>
          <p:nvPr/>
        </p:nvSpPr>
        <p:spPr bwMode="auto">
          <a:xfrm flipH="1">
            <a:off x="1404937" y="2651125"/>
            <a:ext cx="722313" cy="360362"/>
          </a:xfrm>
          <a:prstGeom prst="line">
            <a:avLst/>
          </a:prstGeom>
          <a:noFill/>
          <a:ln w="19050">
            <a:solidFill>
              <a:srgbClr val="FF0000"/>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5" name="Line 34"/>
          <p:cNvSpPr>
            <a:spLocks noChangeShapeType="1"/>
          </p:cNvSpPr>
          <p:nvPr/>
        </p:nvSpPr>
        <p:spPr bwMode="auto">
          <a:xfrm flipH="1" flipV="1">
            <a:off x="1836737" y="4019550"/>
            <a:ext cx="576263" cy="215900"/>
          </a:xfrm>
          <a:prstGeom prst="line">
            <a:avLst/>
          </a:prstGeom>
          <a:noFill/>
          <a:ln w="22225">
            <a:solidFill>
              <a:srgbClr val="FF0000"/>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6" name="Line 35"/>
          <p:cNvSpPr>
            <a:spLocks noChangeShapeType="1"/>
          </p:cNvSpPr>
          <p:nvPr/>
        </p:nvSpPr>
        <p:spPr bwMode="auto">
          <a:xfrm flipH="1">
            <a:off x="2989262" y="3514725"/>
            <a:ext cx="3097213" cy="576262"/>
          </a:xfrm>
          <a:prstGeom prst="line">
            <a:avLst/>
          </a:prstGeom>
          <a:noFill/>
          <a:ln w="15875">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7" name="Line 36"/>
          <p:cNvSpPr>
            <a:spLocks noChangeShapeType="1"/>
          </p:cNvSpPr>
          <p:nvPr/>
        </p:nvSpPr>
        <p:spPr bwMode="auto">
          <a:xfrm flipH="1">
            <a:off x="5078412" y="3659187"/>
            <a:ext cx="1008063" cy="1944688"/>
          </a:xfrm>
          <a:prstGeom prst="line">
            <a:avLst/>
          </a:prstGeom>
          <a:noFill/>
          <a:ln w="34925">
            <a:solidFill>
              <a:srgbClr val="FF0000"/>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8" name="Line 37"/>
          <p:cNvSpPr>
            <a:spLocks noChangeShapeType="1"/>
          </p:cNvSpPr>
          <p:nvPr/>
        </p:nvSpPr>
        <p:spPr bwMode="auto">
          <a:xfrm flipH="1" flipV="1">
            <a:off x="2773362" y="4451350"/>
            <a:ext cx="431800" cy="1152525"/>
          </a:xfrm>
          <a:prstGeom prst="line">
            <a:avLst/>
          </a:prstGeom>
          <a:noFill/>
          <a:ln w="1905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39" name="Line 38"/>
          <p:cNvSpPr>
            <a:spLocks noChangeShapeType="1"/>
          </p:cNvSpPr>
          <p:nvPr/>
        </p:nvSpPr>
        <p:spPr bwMode="auto">
          <a:xfrm flipV="1">
            <a:off x="2917825" y="2867025"/>
            <a:ext cx="144462" cy="1081087"/>
          </a:xfrm>
          <a:prstGeom prst="line">
            <a:avLst/>
          </a:prstGeom>
          <a:noFill/>
          <a:ln w="1905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40" name="Oval 39"/>
          <p:cNvSpPr>
            <a:spLocks noChangeArrowheads="1"/>
          </p:cNvSpPr>
          <p:nvPr/>
        </p:nvSpPr>
        <p:spPr bwMode="auto">
          <a:xfrm>
            <a:off x="3636962" y="1858962"/>
            <a:ext cx="360363"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1</a:t>
            </a:r>
          </a:p>
        </p:txBody>
      </p:sp>
      <p:sp>
        <p:nvSpPr>
          <p:cNvPr id="41" name="Oval 40"/>
          <p:cNvSpPr>
            <a:spLocks noChangeArrowheads="1"/>
          </p:cNvSpPr>
          <p:nvPr/>
        </p:nvSpPr>
        <p:spPr bwMode="auto">
          <a:xfrm>
            <a:off x="1333500" y="2651125"/>
            <a:ext cx="360362" cy="215900"/>
          </a:xfrm>
          <a:prstGeom prst="ellipse">
            <a:avLst/>
          </a:prstGeom>
          <a:noFill/>
          <a:ln w="22225">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solidFill>
                  <a:srgbClr val="FF0000"/>
                </a:solidFill>
                <a:cs typeface="Tahoma" pitchFamily="34" charset="0"/>
              </a:rPr>
              <a:t>3</a:t>
            </a:r>
          </a:p>
        </p:txBody>
      </p:sp>
      <p:sp>
        <p:nvSpPr>
          <p:cNvPr id="42" name="Oval 41"/>
          <p:cNvSpPr>
            <a:spLocks noChangeArrowheads="1"/>
          </p:cNvSpPr>
          <p:nvPr/>
        </p:nvSpPr>
        <p:spPr bwMode="auto">
          <a:xfrm>
            <a:off x="1981200" y="3803650"/>
            <a:ext cx="360362" cy="215900"/>
          </a:xfrm>
          <a:prstGeom prst="ellipse">
            <a:avLst/>
          </a:prstGeom>
          <a:noFill/>
          <a:ln w="254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solidFill>
                  <a:srgbClr val="FF0000"/>
                </a:solidFill>
                <a:cs typeface="Tahoma" pitchFamily="34" charset="0"/>
              </a:rPr>
              <a:t>4</a:t>
            </a:r>
          </a:p>
        </p:txBody>
      </p:sp>
      <p:sp>
        <p:nvSpPr>
          <p:cNvPr id="43" name="Oval 42"/>
          <p:cNvSpPr>
            <a:spLocks noChangeArrowheads="1"/>
          </p:cNvSpPr>
          <p:nvPr/>
        </p:nvSpPr>
        <p:spPr bwMode="auto">
          <a:xfrm>
            <a:off x="3997325" y="3587750"/>
            <a:ext cx="360362"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5</a:t>
            </a:r>
          </a:p>
        </p:txBody>
      </p:sp>
      <p:sp>
        <p:nvSpPr>
          <p:cNvPr id="44" name="Oval 43"/>
          <p:cNvSpPr>
            <a:spLocks noChangeArrowheads="1"/>
          </p:cNvSpPr>
          <p:nvPr/>
        </p:nvSpPr>
        <p:spPr bwMode="auto">
          <a:xfrm>
            <a:off x="5581650" y="4667250"/>
            <a:ext cx="360362"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6</a:t>
            </a:r>
          </a:p>
        </p:txBody>
      </p:sp>
      <p:sp>
        <p:nvSpPr>
          <p:cNvPr id="45" name="Oval 44"/>
          <p:cNvSpPr>
            <a:spLocks noChangeArrowheads="1"/>
          </p:cNvSpPr>
          <p:nvPr/>
        </p:nvSpPr>
        <p:spPr bwMode="auto">
          <a:xfrm>
            <a:off x="2989262" y="4667250"/>
            <a:ext cx="360363"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8</a:t>
            </a:r>
          </a:p>
        </p:txBody>
      </p:sp>
      <p:sp>
        <p:nvSpPr>
          <p:cNvPr id="46" name="Oval 45"/>
          <p:cNvSpPr>
            <a:spLocks noChangeArrowheads="1"/>
          </p:cNvSpPr>
          <p:nvPr/>
        </p:nvSpPr>
        <p:spPr bwMode="auto">
          <a:xfrm>
            <a:off x="2486025" y="3155950"/>
            <a:ext cx="360362"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9</a:t>
            </a:r>
          </a:p>
        </p:txBody>
      </p:sp>
      <p:sp>
        <p:nvSpPr>
          <p:cNvPr id="47" name="Oval 46"/>
          <p:cNvSpPr>
            <a:spLocks noChangeArrowheads="1"/>
          </p:cNvSpPr>
          <p:nvPr/>
        </p:nvSpPr>
        <p:spPr bwMode="auto">
          <a:xfrm>
            <a:off x="4141787" y="1931987"/>
            <a:ext cx="360363"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10</a:t>
            </a:r>
          </a:p>
        </p:txBody>
      </p:sp>
      <p:sp>
        <p:nvSpPr>
          <p:cNvPr id="48" name="Text Box 47"/>
          <p:cNvSpPr txBox="1">
            <a:spLocks noChangeArrowheads="1"/>
          </p:cNvSpPr>
          <p:nvPr/>
        </p:nvSpPr>
        <p:spPr bwMode="auto">
          <a:xfrm>
            <a:off x="7237412" y="1211262"/>
            <a:ext cx="1547813" cy="1073150"/>
          </a:xfrm>
          <a:prstGeom prst="rect">
            <a:avLst/>
          </a:prstGeom>
          <a:noFill/>
          <a:ln w="25400">
            <a:solidFill>
              <a:srgbClr val="FF0000"/>
            </a:solidFill>
            <a:prstDash val="sysDot"/>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dirty="0">
                <a:cs typeface="Tahoma" pitchFamily="34" charset="0"/>
              </a:rPr>
              <a:t>Report zpsm1.</a:t>
            </a:r>
          </a:p>
          <a:p>
            <a:pPr>
              <a:spcBef>
                <a:spcPct val="50000"/>
              </a:spcBef>
            </a:pPr>
            <a:r>
              <a:rPr lang="en-US" altLang="en-US" sz="900" dirty="0">
                <a:cs typeface="Tahoma" pitchFamily="34" charset="0"/>
              </a:rPr>
              <a:t>Tables customers.</a:t>
            </a:r>
          </a:p>
          <a:p>
            <a:pPr>
              <a:spcBef>
                <a:spcPct val="50000"/>
              </a:spcBef>
            </a:pPr>
            <a:r>
              <a:rPr lang="en-US" altLang="en-US" sz="900" dirty="0">
                <a:cs typeface="Tahoma" pitchFamily="34" charset="0"/>
              </a:rPr>
              <a:t>Select single * from</a:t>
            </a:r>
          </a:p>
          <a:p>
            <a:pPr>
              <a:spcBef>
                <a:spcPct val="50000"/>
              </a:spcBef>
            </a:pPr>
            <a:r>
              <a:rPr lang="en-US" altLang="en-US" sz="900" dirty="0">
                <a:cs typeface="Tahoma" pitchFamily="34" charset="0"/>
              </a:rPr>
              <a:t>  customers where id = 1.</a:t>
            </a:r>
          </a:p>
          <a:p>
            <a:pPr>
              <a:spcBef>
                <a:spcPct val="50000"/>
              </a:spcBef>
            </a:pPr>
            <a:r>
              <a:rPr lang="en-US" altLang="en-US" sz="900" dirty="0">
                <a:cs typeface="Tahoma" pitchFamily="34" charset="0"/>
              </a:rPr>
              <a:t>Write: / customers-name.</a:t>
            </a:r>
          </a:p>
        </p:txBody>
      </p:sp>
      <p:sp>
        <p:nvSpPr>
          <p:cNvPr id="49" name="Line 48"/>
          <p:cNvSpPr>
            <a:spLocks noChangeShapeType="1"/>
          </p:cNvSpPr>
          <p:nvPr/>
        </p:nvSpPr>
        <p:spPr bwMode="auto">
          <a:xfrm flipH="1">
            <a:off x="7237412" y="2290762"/>
            <a:ext cx="720725" cy="1008063"/>
          </a:xfrm>
          <a:prstGeom prst="line">
            <a:avLst/>
          </a:prstGeom>
          <a:noFill/>
          <a:ln w="25400">
            <a:solidFill>
              <a:srgbClr val="FF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dirty="0"/>
          </a:p>
        </p:txBody>
      </p:sp>
      <p:sp>
        <p:nvSpPr>
          <p:cNvPr id="50" name="Text Box 49"/>
          <p:cNvSpPr txBox="1">
            <a:spLocks noChangeArrowheads="1"/>
          </p:cNvSpPr>
          <p:nvPr/>
        </p:nvSpPr>
        <p:spPr bwMode="auto">
          <a:xfrm>
            <a:off x="7481887" y="3532187"/>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latin typeface="Cordia New" pitchFamily="34" charset="-34"/>
                <a:cs typeface="Cordia New" pitchFamily="34" charset="-34"/>
              </a:rPr>
              <a:t>Execute ABAP statement</a:t>
            </a:r>
          </a:p>
        </p:txBody>
      </p:sp>
      <p:sp>
        <p:nvSpPr>
          <p:cNvPr id="51" name="Text Box 50"/>
          <p:cNvSpPr txBox="1">
            <a:spLocks noChangeArrowheads="1"/>
          </p:cNvSpPr>
          <p:nvPr/>
        </p:nvSpPr>
        <p:spPr bwMode="auto">
          <a:xfrm>
            <a:off x="3671887" y="3303587"/>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latin typeface="Cordia New" pitchFamily="34" charset="-34"/>
                <a:cs typeface="Cordia New" pitchFamily="34" charset="-34"/>
              </a:rPr>
              <a:t>Check Program in Program Buffer</a:t>
            </a:r>
          </a:p>
        </p:txBody>
      </p:sp>
      <p:sp>
        <p:nvSpPr>
          <p:cNvPr id="52" name="Oval 51"/>
          <p:cNvSpPr>
            <a:spLocks noChangeArrowheads="1"/>
          </p:cNvSpPr>
          <p:nvPr/>
        </p:nvSpPr>
        <p:spPr bwMode="auto">
          <a:xfrm>
            <a:off x="7558087" y="3303587"/>
            <a:ext cx="360363" cy="215900"/>
          </a:xfrm>
          <a:prstGeom prst="ellipse">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dirty="0">
                <a:cs typeface="Tahoma" pitchFamily="34" charset="0"/>
              </a:rPr>
              <a:t>7</a:t>
            </a:r>
          </a:p>
        </p:txBody>
      </p:sp>
      <p:sp>
        <p:nvSpPr>
          <p:cNvPr id="53" name="Text Box 52"/>
          <p:cNvSpPr txBox="1">
            <a:spLocks noChangeArrowheads="1"/>
          </p:cNvSpPr>
          <p:nvPr/>
        </p:nvSpPr>
        <p:spPr bwMode="auto">
          <a:xfrm>
            <a:off x="5348287" y="4903787"/>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err="1">
                <a:latin typeface="Cordia New" pitchFamily="34" charset="-34"/>
                <a:cs typeface="Cordia New" pitchFamily="34" charset="-34"/>
              </a:rPr>
              <a:t>Load&amp;Gen</a:t>
            </a:r>
            <a:r>
              <a:rPr lang="en-US" altLang="en-US" sz="1400" b="1" dirty="0">
                <a:latin typeface="Cordia New" pitchFamily="34" charset="-34"/>
                <a:cs typeface="Cordia New" pitchFamily="34" charset="-34"/>
              </a:rPr>
              <a:t> Program</a:t>
            </a:r>
          </a:p>
        </p:txBody>
      </p:sp>
      <p:sp>
        <p:nvSpPr>
          <p:cNvPr id="54" name="Text Box 53"/>
          <p:cNvSpPr txBox="1">
            <a:spLocks noChangeArrowheads="1"/>
          </p:cNvSpPr>
          <p:nvPr/>
        </p:nvSpPr>
        <p:spPr bwMode="auto">
          <a:xfrm>
            <a:off x="2986087" y="4979987"/>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Cordia New" pitchFamily="34" charset="-34"/>
                <a:cs typeface="Cordia New" pitchFamily="34" charset="-34"/>
              </a:rPr>
              <a:t>SQL Request</a:t>
            </a:r>
          </a:p>
        </p:txBody>
      </p:sp>
      <p:sp>
        <p:nvSpPr>
          <p:cNvPr id="55" name="Text Box 54"/>
          <p:cNvSpPr txBox="1">
            <a:spLocks noChangeArrowheads="1"/>
          </p:cNvSpPr>
          <p:nvPr/>
        </p:nvSpPr>
        <p:spPr bwMode="auto">
          <a:xfrm>
            <a:off x="2341562" y="2867025"/>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Cordia New" pitchFamily="34" charset="-34"/>
                <a:cs typeface="Cordia New" pitchFamily="34" charset="-34"/>
              </a:rPr>
              <a:t>Send List</a:t>
            </a:r>
          </a:p>
        </p:txBody>
      </p:sp>
      <p:sp>
        <p:nvSpPr>
          <p:cNvPr id="56" name="Text Box 55"/>
          <p:cNvSpPr txBox="1">
            <a:spLocks noChangeArrowheads="1"/>
          </p:cNvSpPr>
          <p:nvPr/>
        </p:nvSpPr>
        <p:spPr bwMode="auto">
          <a:xfrm>
            <a:off x="4052887" y="1703387"/>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Cordia New" pitchFamily="34" charset="-34"/>
                <a:cs typeface="Cordia New" pitchFamily="34" charset="-34"/>
              </a:rPr>
              <a:t>Generate Screen(List)</a:t>
            </a:r>
          </a:p>
        </p:txBody>
      </p:sp>
      <p:sp>
        <p:nvSpPr>
          <p:cNvPr id="57" name="Text Box 56"/>
          <p:cNvSpPr txBox="1">
            <a:spLocks noChangeArrowheads="1"/>
          </p:cNvSpPr>
          <p:nvPr/>
        </p:nvSpPr>
        <p:spPr bwMode="auto">
          <a:xfrm>
            <a:off x="2986087" y="2008187"/>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Cordia New" pitchFamily="34" charset="-34"/>
                <a:cs typeface="Cordia New" pitchFamily="34" charset="-34"/>
              </a:rPr>
              <a:t>Send Request</a:t>
            </a:r>
          </a:p>
        </p:txBody>
      </p:sp>
      <p:pic>
        <p:nvPicPr>
          <p:cNvPr id="58"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7" y="1571625"/>
            <a:ext cx="514350" cy="276225"/>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8"/>
          <p:cNvSpPr txBox="1">
            <a:spLocks noChangeArrowheads="1"/>
          </p:cNvSpPr>
          <p:nvPr/>
        </p:nvSpPr>
        <p:spPr bwMode="auto">
          <a:xfrm>
            <a:off x="3494087" y="1427162"/>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latin typeface="Cordia New" pitchFamily="34" charset="-34"/>
                <a:cs typeface="Cordia New" pitchFamily="34" charset="-34"/>
              </a:rPr>
              <a:t>Request</a:t>
            </a:r>
          </a:p>
        </p:txBody>
      </p:sp>
      <p:pic>
        <p:nvPicPr>
          <p:cNvPr id="60" name="Picture 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87" y="1498600"/>
            <a:ext cx="720725" cy="261937"/>
          </a:xfrm>
          <a:prstGeom prst="rect">
            <a:avLst/>
          </a:prstGeom>
          <a:noFill/>
          <a:ln w="222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61" name="Rectangle 60"/>
          <p:cNvSpPr>
            <a:spLocks noChangeArrowheads="1"/>
          </p:cNvSpPr>
          <p:nvPr/>
        </p:nvSpPr>
        <p:spPr bwMode="auto">
          <a:xfrm>
            <a:off x="4718050" y="1643062"/>
            <a:ext cx="360362" cy="144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Cordia New" pitchFamily="34" charset="-34"/>
                <a:cs typeface="Cordia New" pitchFamily="34" charset="-34"/>
              </a:rPr>
              <a:t>List</a:t>
            </a:r>
          </a:p>
        </p:txBody>
      </p:sp>
      <p:pic>
        <p:nvPicPr>
          <p:cNvPr id="62"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3011487"/>
            <a:ext cx="5143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3881437"/>
            <a:ext cx="369887" cy="198438"/>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a:spLocks noChangeArrowheads="1"/>
          </p:cNvSpPr>
          <p:nvPr/>
        </p:nvSpPr>
        <p:spPr bwMode="auto">
          <a:xfrm>
            <a:off x="7021512" y="3298825"/>
            <a:ext cx="215900" cy="1444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65" name="Picture 64" descr="animation2889"/>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100" y="4451350"/>
            <a:ext cx="504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Line 65"/>
          <p:cNvSpPr>
            <a:spLocks noChangeShapeType="1"/>
          </p:cNvSpPr>
          <p:nvPr/>
        </p:nvSpPr>
        <p:spPr bwMode="auto">
          <a:xfrm flipV="1">
            <a:off x="2989262" y="2867025"/>
            <a:ext cx="865188" cy="1081087"/>
          </a:xfrm>
          <a:prstGeom prst="line">
            <a:avLst/>
          </a:prstGeom>
          <a:noFill/>
          <a:ln w="25400">
            <a:solidFill>
              <a:srgbClr val="0000FF"/>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7" name="Oval 66"/>
          <p:cNvSpPr>
            <a:spLocks noChangeArrowheads="1"/>
          </p:cNvSpPr>
          <p:nvPr/>
        </p:nvSpPr>
        <p:spPr bwMode="auto">
          <a:xfrm>
            <a:off x="3278187" y="2940050"/>
            <a:ext cx="360363" cy="215900"/>
          </a:xfrm>
          <a:prstGeom prst="ellipse">
            <a:avLst/>
          </a:prstGeom>
          <a:noFill/>
          <a:ln w="19050">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rgbClr val="0000CC"/>
                </a:solidFill>
                <a:cs typeface="Tahoma" pitchFamily="34" charset="0"/>
              </a:rPr>
              <a:t>2</a:t>
            </a:r>
          </a:p>
        </p:txBody>
      </p:sp>
      <p:sp>
        <p:nvSpPr>
          <p:cNvPr id="68" name="Text Box 67"/>
          <p:cNvSpPr txBox="1">
            <a:spLocks noChangeArrowheads="1"/>
          </p:cNvSpPr>
          <p:nvPr/>
        </p:nvSpPr>
        <p:spPr bwMode="auto">
          <a:xfrm>
            <a:off x="3709987" y="294005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i="1">
                <a:solidFill>
                  <a:srgbClr val="0000CC"/>
                </a:solidFill>
                <a:latin typeface="Cordia New" pitchFamily="34" charset="-34"/>
                <a:cs typeface="Cordia New" pitchFamily="34" charset="-34"/>
              </a:rPr>
              <a:t>Search for free WP</a:t>
            </a:r>
          </a:p>
        </p:txBody>
      </p:sp>
      <p:sp>
        <p:nvSpPr>
          <p:cNvPr id="69" name="Text Box 68"/>
          <p:cNvSpPr txBox="1">
            <a:spLocks noChangeArrowheads="1"/>
          </p:cNvSpPr>
          <p:nvPr/>
        </p:nvSpPr>
        <p:spPr bwMode="auto">
          <a:xfrm>
            <a:off x="685800" y="2363787"/>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i="1">
                <a:solidFill>
                  <a:srgbClr val="FF0000"/>
                </a:solidFill>
                <a:latin typeface="Cordia New" pitchFamily="34" charset="-34"/>
                <a:cs typeface="Cordia New" pitchFamily="34" charset="-34"/>
              </a:rPr>
              <a:t>Store request to queue</a:t>
            </a:r>
          </a:p>
        </p:txBody>
      </p:sp>
      <p:sp>
        <p:nvSpPr>
          <p:cNvPr id="70" name="Text Box 69"/>
          <p:cNvSpPr txBox="1">
            <a:spLocks noChangeArrowheads="1"/>
          </p:cNvSpPr>
          <p:nvPr/>
        </p:nvSpPr>
        <p:spPr bwMode="auto">
          <a:xfrm>
            <a:off x="1765300" y="3514725"/>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i="1">
                <a:solidFill>
                  <a:srgbClr val="FF0000"/>
                </a:solidFill>
                <a:latin typeface="Cordia New" pitchFamily="34" charset="-34"/>
                <a:cs typeface="Cordia New" pitchFamily="34" charset="-34"/>
              </a:rPr>
              <a:t>Send request to WP</a:t>
            </a:r>
          </a:p>
        </p:txBody>
      </p:sp>
      <p:pic>
        <p:nvPicPr>
          <p:cNvPr id="71" name="Picture 2" descr="C:\Users\rohith.yadlapati\Desktop\jvbnl fs documents\jbvnl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79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ffectLst>
                  <a:outerShdw blurRad="38100" dist="38100" dir="2700000" algn="tl">
                    <a:srgbClr val="C0C0C0"/>
                  </a:outerShdw>
                </a:effectLst>
                <a:latin typeface="Helvetica CE"/>
                <a:cs typeface="Arial" pitchFamily="34" charset="0"/>
              </a:rPr>
              <a:t>Dialog WP : Dialog Program</a:t>
            </a:r>
            <a:endParaRPr lang="en-IN" dirty="0">
              <a:latin typeface="Helvetica CE"/>
            </a:endParaRPr>
          </a:p>
        </p:txBody>
      </p:sp>
      <p:sp>
        <p:nvSpPr>
          <p:cNvPr id="9" name="Rectangle 3"/>
          <p:cNvSpPr>
            <a:spLocks noChangeArrowheads="1"/>
          </p:cNvSpPr>
          <p:nvPr/>
        </p:nvSpPr>
        <p:spPr bwMode="auto">
          <a:xfrm>
            <a:off x="152400" y="1143000"/>
            <a:ext cx="382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3" eaLnBrk="0" hangingPunct="0">
              <a:spcBef>
                <a:spcPct val="50000"/>
              </a:spcBef>
            </a:pPr>
            <a:r>
              <a:rPr lang="en-US" altLang="en-US" b="1">
                <a:latin typeface="Arial" pitchFamily="34" charset="0"/>
                <a:cs typeface="Arial" pitchFamily="34" charset="0"/>
              </a:rPr>
              <a:t>Dialog WP</a:t>
            </a:r>
          </a:p>
        </p:txBody>
      </p:sp>
      <p:sp>
        <p:nvSpPr>
          <p:cNvPr id="10" name="Rectangle 4"/>
          <p:cNvSpPr>
            <a:spLocks noChangeArrowheads="1"/>
          </p:cNvSpPr>
          <p:nvPr/>
        </p:nvSpPr>
        <p:spPr bwMode="auto">
          <a:xfrm>
            <a:off x="1524000" y="1600200"/>
            <a:ext cx="3657600" cy="3340100"/>
          </a:xfrm>
          <a:prstGeom prst="rect">
            <a:avLst/>
          </a:prstGeom>
          <a:solidFill>
            <a:srgbClr val="C0C0C0"/>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lvl="1" algn="ctr" eaLnBrk="0" hangingPunct="0"/>
            <a:r>
              <a:rPr lang="en-US" altLang="en-US" sz="3200" b="1">
                <a:solidFill>
                  <a:schemeClr val="bg2"/>
                </a:solidFill>
                <a:latin typeface="Arial" pitchFamily="34" charset="0"/>
                <a:cs typeface="Arial" pitchFamily="34" charset="0"/>
              </a:rPr>
              <a:t> </a:t>
            </a:r>
          </a:p>
        </p:txBody>
      </p:sp>
      <p:sp>
        <p:nvSpPr>
          <p:cNvPr id="11" name="Rectangle 5"/>
          <p:cNvSpPr>
            <a:spLocks noChangeArrowheads="1"/>
          </p:cNvSpPr>
          <p:nvPr/>
        </p:nvSpPr>
        <p:spPr bwMode="auto">
          <a:xfrm>
            <a:off x="2057400" y="1828800"/>
            <a:ext cx="2209800" cy="533400"/>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1800" b="1">
                <a:solidFill>
                  <a:schemeClr val="bg1"/>
                </a:solidFill>
                <a:latin typeface="Arial" pitchFamily="34" charset="0"/>
                <a:cs typeface="Arial" pitchFamily="34" charset="0"/>
              </a:rPr>
              <a:t>TaskHandler</a:t>
            </a:r>
          </a:p>
        </p:txBody>
      </p:sp>
      <p:sp>
        <p:nvSpPr>
          <p:cNvPr id="12" name="Rectangle 6"/>
          <p:cNvSpPr>
            <a:spLocks noChangeArrowheads="1"/>
          </p:cNvSpPr>
          <p:nvPr/>
        </p:nvSpPr>
        <p:spPr bwMode="auto">
          <a:xfrm>
            <a:off x="2106613" y="3395663"/>
            <a:ext cx="2197100" cy="596900"/>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1600" b="1">
                <a:solidFill>
                  <a:schemeClr val="bg1"/>
                </a:solidFill>
                <a:latin typeface="Arial" pitchFamily="34" charset="0"/>
                <a:cs typeface="Arial" pitchFamily="34" charset="0"/>
              </a:rPr>
              <a:t>DYNPRO Processor</a:t>
            </a:r>
          </a:p>
        </p:txBody>
      </p:sp>
      <p:sp>
        <p:nvSpPr>
          <p:cNvPr id="13" name="Rectangle 7"/>
          <p:cNvSpPr>
            <a:spLocks noChangeArrowheads="1"/>
          </p:cNvSpPr>
          <p:nvPr/>
        </p:nvSpPr>
        <p:spPr bwMode="auto">
          <a:xfrm>
            <a:off x="2106613" y="2603500"/>
            <a:ext cx="2197100" cy="596900"/>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1800" b="1">
                <a:solidFill>
                  <a:schemeClr val="bg1"/>
                </a:solidFill>
                <a:latin typeface="Arial" pitchFamily="34" charset="0"/>
                <a:cs typeface="Arial" pitchFamily="34" charset="0"/>
              </a:rPr>
              <a:t>ABAP Processor</a:t>
            </a:r>
          </a:p>
        </p:txBody>
      </p:sp>
      <p:sp>
        <p:nvSpPr>
          <p:cNvPr id="14" name="Rectangle 8"/>
          <p:cNvSpPr>
            <a:spLocks noChangeArrowheads="1"/>
          </p:cNvSpPr>
          <p:nvPr/>
        </p:nvSpPr>
        <p:spPr bwMode="auto">
          <a:xfrm>
            <a:off x="1819275" y="5340350"/>
            <a:ext cx="2736850" cy="677863"/>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3200" b="1" dirty="0">
                <a:solidFill>
                  <a:schemeClr val="bg1"/>
                </a:solidFill>
                <a:latin typeface="Arial" pitchFamily="34" charset="0"/>
                <a:cs typeface="Arial" pitchFamily="34" charset="0"/>
              </a:rPr>
              <a:t>Database</a:t>
            </a:r>
            <a:endParaRPr lang="en-US" altLang="en-US" sz="3200" b="1" dirty="0">
              <a:latin typeface="Arial" pitchFamily="34" charset="0"/>
              <a:cs typeface="Arial" pitchFamily="34" charset="0"/>
            </a:endParaRPr>
          </a:p>
        </p:txBody>
      </p:sp>
      <p:sp>
        <p:nvSpPr>
          <p:cNvPr id="15" name="Line 9"/>
          <p:cNvSpPr>
            <a:spLocks noChangeShapeType="1"/>
          </p:cNvSpPr>
          <p:nvPr/>
        </p:nvSpPr>
        <p:spPr bwMode="auto">
          <a:xfrm flipH="1">
            <a:off x="3114675" y="4800600"/>
            <a:ext cx="9525" cy="53975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6" name="Rectangle 10"/>
          <p:cNvSpPr>
            <a:spLocks noChangeArrowheads="1"/>
          </p:cNvSpPr>
          <p:nvPr/>
        </p:nvSpPr>
        <p:spPr bwMode="auto">
          <a:xfrm>
            <a:off x="5181600" y="1600200"/>
            <a:ext cx="2743200" cy="3352800"/>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 name="Text Box 11"/>
          <p:cNvSpPr txBox="1">
            <a:spLocks noChangeArrowheads="1"/>
          </p:cNvSpPr>
          <p:nvPr/>
        </p:nvSpPr>
        <p:spPr bwMode="auto">
          <a:xfrm>
            <a:off x="5203825" y="1163638"/>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latin typeface="Arial" pitchFamily="34" charset="0"/>
                <a:cs typeface="AngsanaUPC" pitchFamily="18" charset="-34"/>
              </a:rPr>
              <a:t>Local Memory</a:t>
            </a:r>
          </a:p>
        </p:txBody>
      </p:sp>
      <p:sp>
        <p:nvSpPr>
          <p:cNvPr id="18" name="Rectangle 12"/>
          <p:cNvSpPr>
            <a:spLocks noChangeArrowheads="1"/>
          </p:cNvSpPr>
          <p:nvPr/>
        </p:nvSpPr>
        <p:spPr bwMode="auto">
          <a:xfrm>
            <a:off x="5715000" y="2209800"/>
            <a:ext cx="18288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9" name="Text Box 13"/>
          <p:cNvSpPr txBox="1">
            <a:spLocks noChangeArrowheads="1"/>
          </p:cNvSpPr>
          <p:nvPr/>
        </p:nvSpPr>
        <p:spPr bwMode="auto">
          <a:xfrm>
            <a:off x="5635625" y="1811338"/>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latin typeface="Cordia New" pitchFamily="34" charset="-34"/>
                <a:cs typeface="Cordia New" pitchFamily="34" charset="-34"/>
              </a:rPr>
              <a:t>Memory Space</a:t>
            </a:r>
          </a:p>
        </p:txBody>
      </p:sp>
      <p:sp>
        <p:nvSpPr>
          <p:cNvPr id="20" name="Rectangle 14"/>
          <p:cNvSpPr>
            <a:spLocks noChangeArrowheads="1"/>
          </p:cNvSpPr>
          <p:nvPr/>
        </p:nvSpPr>
        <p:spPr bwMode="auto">
          <a:xfrm>
            <a:off x="2133600" y="4191000"/>
            <a:ext cx="2197100" cy="596900"/>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1800" b="1">
                <a:solidFill>
                  <a:schemeClr val="bg1"/>
                </a:solidFill>
                <a:latin typeface="Arial" pitchFamily="34" charset="0"/>
                <a:cs typeface="Arial" pitchFamily="34" charset="0"/>
              </a:rPr>
              <a:t>DB Interface</a:t>
            </a:r>
          </a:p>
        </p:txBody>
      </p:sp>
      <p:sp>
        <p:nvSpPr>
          <p:cNvPr id="21" name="Rectangle 15"/>
          <p:cNvSpPr>
            <a:spLocks noChangeArrowheads="1"/>
          </p:cNvSpPr>
          <p:nvPr/>
        </p:nvSpPr>
        <p:spPr bwMode="auto">
          <a:xfrm>
            <a:off x="5715000" y="3657600"/>
            <a:ext cx="18288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2" name="Text Box 16"/>
          <p:cNvSpPr txBox="1">
            <a:spLocks noChangeArrowheads="1"/>
          </p:cNvSpPr>
          <p:nvPr/>
        </p:nvSpPr>
        <p:spPr bwMode="auto">
          <a:xfrm>
            <a:off x="5635625" y="3035300"/>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solidFill>
                  <a:schemeClr val="bg1"/>
                </a:solidFill>
                <a:latin typeface="Times New Roman" pitchFamily="18" charset="0"/>
                <a:cs typeface="AngsanaUPC" pitchFamily="18" charset="-34"/>
              </a:rPr>
              <a:t/>
            </a:r>
            <a:br>
              <a:rPr lang="en-US" altLang="en-US" sz="1600" b="1">
                <a:solidFill>
                  <a:schemeClr val="bg1"/>
                </a:solidFill>
                <a:latin typeface="Times New Roman" pitchFamily="18" charset="0"/>
                <a:cs typeface="AngsanaUPC" pitchFamily="18" charset="-34"/>
              </a:rPr>
            </a:br>
            <a:r>
              <a:rPr lang="en-US" altLang="en-US" b="1">
                <a:latin typeface="Cordia New" pitchFamily="34" charset="-34"/>
                <a:cs typeface="Cordia New" pitchFamily="34" charset="-34"/>
              </a:rPr>
              <a:t>List Buffer</a:t>
            </a:r>
          </a:p>
        </p:txBody>
      </p:sp>
      <p:sp>
        <p:nvSpPr>
          <p:cNvPr id="23" name="AutoShape 17"/>
          <p:cNvSpPr>
            <a:spLocks noChangeArrowheads="1"/>
          </p:cNvSpPr>
          <p:nvPr/>
        </p:nvSpPr>
        <p:spPr bwMode="auto">
          <a:xfrm>
            <a:off x="4267200" y="5483225"/>
            <a:ext cx="647700" cy="360363"/>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4" name="Line 18"/>
          <p:cNvSpPr>
            <a:spLocks noChangeShapeType="1"/>
          </p:cNvSpPr>
          <p:nvPr/>
        </p:nvSpPr>
        <p:spPr bwMode="auto">
          <a:xfrm>
            <a:off x="666750" y="5124450"/>
            <a:ext cx="7777163" cy="0"/>
          </a:xfrm>
          <a:prstGeom prst="line">
            <a:avLst/>
          </a:prstGeom>
          <a:noFill/>
          <a:ln w="28575">
            <a:solidFill>
              <a:srgbClr val="3333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5" name="Rectangle 19"/>
          <p:cNvSpPr>
            <a:spLocks noChangeArrowheads="1"/>
          </p:cNvSpPr>
          <p:nvPr/>
        </p:nvSpPr>
        <p:spPr bwMode="auto">
          <a:xfrm>
            <a:off x="3259138" y="4619625"/>
            <a:ext cx="1008062" cy="215900"/>
          </a:xfrm>
          <a:prstGeom prst="rect">
            <a:avLst/>
          </a:prstGeom>
          <a:solidFill>
            <a:srgbClr val="FFFF00"/>
          </a:solidFill>
          <a:ln w="190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Cordia New" pitchFamily="34" charset="-34"/>
                <a:cs typeface="Cordia New" pitchFamily="34" charset="-34"/>
              </a:rPr>
              <a:t>Result Set Memory</a:t>
            </a:r>
            <a:endParaRPr lang="th-TH" altLang="en-US" sz="1200" b="1">
              <a:latin typeface="Cordia New" pitchFamily="34" charset="-34"/>
              <a:cs typeface="Cordia New" pitchFamily="34" charset="-34"/>
            </a:endParaRPr>
          </a:p>
        </p:txBody>
      </p:sp>
      <p:sp>
        <p:nvSpPr>
          <p:cNvPr id="26" name="AutoShape 20"/>
          <p:cNvSpPr>
            <a:spLocks noChangeArrowheads="1"/>
          </p:cNvSpPr>
          <p:nvPr/>
        </p:nvSpPr>
        <p:spPr bwMode="auto">
          <a:xfrm>
            <a:off x="4699000" y="5267325"/>
            <a:ext cx="647700" cy="360363"/>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7" name="AutoShape 21"/>
          <p:cNvSpPr>
            <a:spLocks noChangeArrowheads="1"/>
          </p:cNvSpPr>
          <p:nvPr/>
        </p:nvSpPr>
        <p:spPr bwMode="auto">
          <a:xfrm>
            <a:off x="4627563" y="5699125"/>
            <a:ext cx="647700" cy="360363"/>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8" name="AutoShape 22"/>
          <p:cNvSpPr>
            <a:spLocks noChangeArrowheads="1"/>
          </p:cNvSpPr>
          <p:nvPr/>
        </p:nvSpPr>
        <p:spPr bwMode="auto">
          <a:xfrm>
            <a:off x="5130800" y="5483225"/>
            <a:ext cx="647700" cy="360363"/>
          </a:xfrm>
          <a:prstGeom prst="flowChartMagneticDisk">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29"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28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Dialog Program : Transaction</a:t>
            </a:r>
            <a:endParaRPr lang="en-IN" dirty="0"/>
          </a:p>
        </p:txBody>
      </p:sp>
      <p:graphicFrame>
        <p:nvGraphicFramePr>
          <p:cNvPr id="8" name="Object 7"/>
          <p:cNvGraphicFramePr>
            <a:graphicFrameLocks noChangeAspect="1"/>
          </p:cNvGraphicFramePr>
          <p:nvPr>
            <p:extLst>
              <p:ext uri="{D42A27DB-BD31-4B8C-83A1-F6EECF244321}">
                <p14:modId xmlns:p14="http://schemas.microsoft.com/office/powerpoint/2010/main" val="1755996974"/>
              </p:ext>
            </p:extLst>
          </p:nvPr>
        </p:nvGraphicFramePr>
        <p:xfrm>
          <a:off x="228600" y="1219200"/>
          <a:ext cx="8640763" cy="4325938"/>
        </p:xfrm>
        <a:graphic>
          <a:graphicData uri="http://schemas.openxmlformats.org/presentationml/2006/ole">
            <mc:AlternateContent xmlns:mc="http://schemas.openxmlformats.org/markup-compatibility/2006">
              <mc:Choice xmlns:v="urn:schemas-microsoft-com:vml" Requires="v">
                <p:oleObj spid="_x0000_s8293" name="Bitmap Image" r:id="rId3" imgW="6601746" imgH="3304762" progId="PBrush">
                  <p:embed/>
                </p:oleObj>
              </mc:Choice>
              <mc:Fallback>
                <p:oleObj name="Bitmap Image" r:id="rId3" imgW="6601746" imgH="330476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640763" cy="4325938"/>
                      </a:xfrm>
                      <a:prstGeom prst="rect">
                        <a:avLst/>
                      </a:pr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2" descr="C:\Users\rohith.yadlapati\Desktop\jvbnl fs documents\jbvnl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4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SAP R/3 Architecture</a:t>
            </a:r>
            <a:endParaRPr lang="en-US" dirty="0"/>
          </a:p>
        </p:txBody>
      </p:sp>
      <p:sp>
        <p:nvSpPr>
          <p:cNvPr id="5" name="Rectangle 4"/>
          <p:cNvSpPr/>
          <p:nvPr/>
        </p:nvSpPr>
        <p:spPr>
          <a:xfrm>
            <a:off x="381000" y="990600"/>
            <a:ext cx="8458200" cy="2554545"/>
          </a:xfrm>
          <a:prstGeom prst="rect">
            <a:avLst/>
          </a:prstGeom>
        </p:spPr>
        <p:txBody>
          <a:bodyPr wrap="square">
            <a:spAutoFit/>
          </a:bodyPr>
          <a:lstStyle/>
          <a:p>
            <a:pPr marL="342900" indent="-342900">
              <a:buFont typeface="Arial" pitchFamily="34" charset="0"/>
              <a:buChar char="•"/>
            </a:pPr>
            <a:r>
              <a:rPr lang="en-US" altLang="en-US" sz="2000" dirty="0"/>
              <a:t>Higher processing demands on the R/3 application can be realized by additional application servers.</a:t>
            </a:r>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4562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06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Dialog Program Components</a:t>
            </a:r>
            <a:endParaRPr lang="en-IN" dirty="0"/>
          </a:p>
        </p:txBody>
      </p:sp>
      <p:sp>
        <p:nvSpPr>
          <p:cNvPr id="8" name="Rectangle 3"/>
          <p:cNvSpPr>
            <a:spLocks noChangeArrowheads="1"/>
          </p:cNvSpPr>
          <p:nvPr/>
        </p:nvSpPr>
        <p:spPr bwMode="auto">
          <a:xfrm>
            <a:off x="304800" y="990600"/>
            <a:ext cx="1657350" cy="504825"/>
          </a:xfrm>
          <a:prstGeom prst="rect">
            <a:avLst/>
          </a:prstGeom>
          <a:solidFill>
            <a:srgbClr val="333333">
              <a:alpha val="50000"/>
            </a:srgbClr>
          </a:solidFill>
          <a:ln>
            <a:noFill/>
          </a:ln>
          <a:effectLst>
            <a:prstShdw prst="shdw13" dist="53882" dir="13500000">
              <a:srgbClr val="80808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sz="1400" b="1">
                <a:solidFill>
                  <a:schemeClr val="bg1"/>
                </a:solidFill>
              </a:rPr>
              <a:t>Transaction Code</a:t>
            </a:r>
            <a:endParaRPr lang="th-TH" altLang="en-US" sz="1400" b="1">
              <a:solidFill>
                <a:schemeClr val="bg1"/>
              </a:solidFill>
            </a:endParaRPr>
          </a:p>
        </p:txBody>
      </p:sp>
      <p:sp>
        <p:nvSpPr>
          <p:cNvPr id="9" name="Rectangle 4"/>
          <p:cNvSpPr>
            <a:spLocks noChangeArrowheads="1"/>
          </p:cNvSpPr>
          <p:nvPr/>
        </p:nvSpPr>
        <p:spPr bwMode="auto">
          <a:xfrm>
            <a:off x="1730375" y="2554287"/>
            <a:ext cx="2133600" cy="14478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en-US" altLang="en-US" b="1">
                <a:solidFill>
                  <a:schemeClr val="bg1"/>
                </a:solidFill>
              </a:rPr>
              <a:t>Screen : </a:t>
            </a:r>
            <a:r>
              <a:rPr lang="en-US" altLang="en-US" b="1" i="1">
                <a:solidFill>
                  <a:schemeClr val="accent2"/>
                </a:solidFill>
                <a:effectLst>
                  <a:outerShdw blurRad="38100" dist="38100" dir="2700000" algn="tl">
                    <a:srgbClr val="000000"/>
                  </a:outerShdw>
                </a:effectLst>
              </a:rPr>
              <a:t>100</a:t>
            </a:r>
          </a:p>
          <a:p>
            <a:pPr algn="ctr"/>
            <a:r>
              <a:rPr lang="en-US" altLang="en-US" sz="1600" b="1">
                <a:solidFill>
                  <a:schemeClr val="bg1"/>
                </a:solidFill>
              </a:rPr>
              <a:t>(Screen Layout)</a:t>
            </a:r>
            <a:endParaRPr lang="th-TH" altLang="en-US" sz="1600" b="1">
              <a:solidFill>
                <a:schemeClr val="bg1"/>
              </a:solidFill>
            </a:endParaRPr>
          </a:p>
        </p:txBody>
      </p:sp>
      <p:sp>
        <p:nvSpPr>
          <p:cNvPr id="10" name="Rectangle 5"/>
          <p:cNvSpPr>
            <a:spLocks noChangeArrowheads="1"/>
          </p:cNvSpPr>
          <p:nvPr/>
        </p:nvSpPr>
        <p:spPr bwMode="auto">
          <a:xfrm>
            <a:off x="1806575" y="4535487"/>
            <a:ext cx="2133600" cy="14478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endParaRPr lang="en-US" altLang="en-US" b="1">
              <a:solidFill>
                <a:schemeClr val="bg1"/>
              </a:solidFill>
            </a:endParaRPr>
          </a:p>
          <a:p>
            <a:pPr algn="ctr"/>
            <a:r>
              <a:rPr lang="en-US" altLang="en-US" b="1">
                <a:solidFill>
                  <a:schemeClr val="bg1"/>
                </a:solidFill>
              </a:rPr>
              <a:t>Screen : </a:t>
            </a:r>
            <a:r>
              <a:rPr lang="en-US" altLang="en-US" b="1" i="1">
                <a:solidFill>
                  <a:schemeClr val="accent2"/>
                </a:solidFill>
                <a:effectLst>
                  <a:outerShdw blurRad="38100" dist="38100" dir="2700000" algn="tl">
                    <a:srgbClr val="000000"/>
                  </a:outerShdw>
                </a:effectLst>
              </a:rPr>
              <a:t>200</a:t>
            </a:r>
          </a:p>
          <a:p>
            <a:pPr algn="ctr"/>
            <a:r>
              <a:rPr lang="en-US" altLang="en-US" sz="1600" b="1">
                <a:solidFill>
                  <a:schemeClr val="bg1"/>
                </a:solidFill>
              </a:rPr>
              <a:t>(Screen Layout)</a:t>
            </a:r>
            <a:endParaRPr lang="th-TH" altLang="en-US" sz="1600" b="1">
              <a:solidFill>
                <a:schemeClr val="bg1"/>
              </a:solidFill>
            </a:endParaRPr>
          </a:p>
          <a:p>
            <a:pPr algn="ctr"/>
            <a:endParaRPr lang="th-TH" altLang="en-US" b="1">
              <a:solidFill>
                <a:schemeClr val="bg1"/>
              </a:solidFill>
            </a:endParaRPr>
          </a:p>
        </p:txBody>
      </p:sp>
      <p:sp>
        <p:nvSpPr>
          <p:cNvPr id="11" name="Rectangle 6"/>
          <p:cNvSpPr>
            <a:spLocks noChangeArrowheads="1"/>
          </p:cNvSpPr>
          <p:nvPr/>
        </p:nvSpPr>
        <p:spPr bwMode="auto">
          <a:xfrm>
            <a:off x="3787775" y="3240087"/>
            <a:ext cx="990600" cy="533400"/>
          </a:xfrm>
          <a:prstGeom prst="rect">
            <a:avLst/>
          </a:prstGeom>
          <a:solidFill>
            <a:srgbClr val="FF0000"/>
          </a:solidFill>
          <a:ln>
            <a:noFill/>
          </a:ln>
          <a:effectLst/>
          <a:scene3d>
            <a:camera prst="legacyObliqueBottomLeft"/>
            <a:lightRig rig="legacyFlat3" dir="t"/>
          </a:scene3d>
          <a:sp3d extrusionH="430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200" b="1">
                <a:solidFill>
                  <a:schemeClr val="bg1"/>
                </a:solidFill>
              </a:rPr>
              <a:t>Flow Logic</a:t>
            </a:r>
            <a:endParaRPr lang="th-TH" altLang="en-US" sz="1200" b="1">
              <a:solidFill>
                <a:schemeClr val="bg1"/>
              </a:solidFill>
            </a:endParaRPr>
          </a:p>
        </p:txBody>
      </p:sp>
      <p:sp>
        <p:nvSpPr>
          <p:cNvPr id="12" name="Rectangle 7"/>
          <p:cNvSpPr>
            <a:spLocks noChangeArrowheads="1"/>
          </p:cNvSpPr>
          <p:nvPr/>
        </p:nvSpPr>
        <p:spPr bwMode="auto">
          <a:xfrm>
            <a:off x="3863975" y="5221287"/>
            <a:ext cx="990600" cy="533400"/>
          </a:xfrm>
          <a:prstGeom prst="rect">
            <a:avLst/>
          </a:prstGeom>
          <a:solidFill>
            <a:srgbClr val="FF0000"/>
          </a:solidFill>
          <a:ln>
            <a:noFill/>
          </a:ln>
          <a:effectLst/>
          <a:scene3d>
            <a:camera prst="legacyObliqueBottomLeft"/>
            <a:lightRig rig="legacyFlat3" dir="t"/>
          </a:scene3d>
          <a:sp3d extrusionH="430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200" b="1">
                <a:solidFill>
                  <a:schemeClr val="bg1"/>
                </a:solidFill>
              </a:rPr>
              <a:t>Flow Logic</a:t>
            </a:r>
            <a:endParaRPr lang="th-TH" altLang="en-US" sz="1200" b="1">
              <a:solidFill>
                <a:schemeClr val="bg1"/>
              </a:solidFill>
            </a:endParaRPr>
          </a:p>
        </p:txBody>
      </p:sp>
      <p:sp>
        <p:nvSpPr>
          <p:cNvPr id="13" name="Rectangle 8"/>
          <p:cNvSpPr>
            <a:spLocks noChangeArrowheads="1"/>
          </p:cNvSpPr>
          <p:nvPr/>
        </p:nvSpPr>
        <p:spPr bwMode="auto">
          <a:xfrm>
            <a:off x="5235575" y="2935287"/>
            <a:ext cx="838200" cy="457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chemeClr val="bg1"/>
                </a:solidFill>
              </a:rPr>
              <a:t>PBO</a:t>
            </a:r>
            <a:endParaRPr lang="th-TH" altLang="en-US" sz="2000" b="1">
              <a:solidFill>
                <a:schemeClr val="bg1"/>
              </a:solidFill>
            </a:endParaRPr>
          </a:p>
        </p:txBody>
      </p:sp>
      <p:sp>
        <p:nvSpPr>
          <p:cNvPr id="14" name="Rectangle 9"/>
          <p:cNvSpPr>
            <a:spLocks noChangeArrowheads="1"/>
          </p:cNvSpPr>
          <p:nvPr/>
        </p:nvSpPr>
        <p:spPr bwMode="auto">
          <a:xfrm>
            <a:off x="5235575" y="3773487"/>
            <a:ext cx="838200" cy="457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chemeClr val="bg1"/>
                </a:solidFill>
              </a:rPr>
              <a:t>PAI</a:t>
            </a:r>
            <a:endParaRPr lang="th-TH" altLang="en-US" sz="2000" b="1">
              <a:solidFill>
                <a:schemeClr val="bg1"/>
              </a:solidFill>
            </a:endParaRPr>
          </a:p>
        </p:txBody>
      </p:sp>
      <p:sp>
        <p:nvSpPr>
          <p:cNvPr id="15" name="Rectangle 10"/>
          <p:cNvSpPr>
            <a:spLocks noChangeArrowheads="1"/>
          </p:cNvSpPr>
          <p:nvPr/>
        </p:nvSpPr>
        <p:spPr bwMode="auto">
          <a:xfrm>
            <a:off x="6911975" y="2782887"/>
            <a:ext cx="1752600" cy="533400"/>
          </a:xfrm>
          <a:prstGeom prst="rect">
            <a:avLst/>
          </a:prstGeom>
          <a:solidFill>
            <a:schemeClr val="bg1"/>
          </a:solidFill>
          <a:ln w="19050">
            <a:miter lim="800000"/>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400" b="1"/>
              <a:t>ABAP Module Pool</a:t>
            </a:r>
            <a:endParaRPr lang="th-TH" altLang="en-US" sz="1400" b="1"/>
          </a:p>
        </p:txBody>
      </p:sp>
      <p:sp>
        <p:nvSpPr>
          <p:cNvPr id="16" name="Rectangle 11"/>
          <p:cNvSpPr>
            <a:spLocks noChangeArrowheads="1"/>
          </p:cNvSpPr>
          <p:nvPr/>
        </p:nvSpPr>
        <p:spPr bwMode="auto">
          <a:xfrm>
            <a:off x="6911975" y="3697287"/>
            <a:ext cx="1752600" cy="533400"/>
          </a:xfrm>
          <a:prstGeom prst="rect">
            <a:avLst/>
          </a:prstGeom>
          <a:solidFill>
            <a:schemeClr val="bg1"/>
          </a:solidFill>
          <a:ln w="19050">
            <a:miter lim="800000"/>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400" b="1"/>
              <a:t>ABAP Module Pool</a:t>
            </a:r>
            <a:endParaRPr lang="th-TH" altLang="en-US" sz="1400" b="1"/>
          </a:p>
        </p:txBody>
      </p:sp>
      <p:sp>
        <p:nvSpPr>
          <p:cNvPr id="17" name="Rectangle 12"/>
          <p:cNvSpPr>
            <a:spLocks noChangeArrowheads="1"/>
          </p:cNvSpPr>
          <p:nvPr/>
        </p:nvSpPr>
        <p:spPr bwMode="auto">
          <a:xfrm>
            <a:off x="5235575" y="4764087"/>
            <a:ext cx="838200" cy="457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chemeClr val="bg1"/>
                </a:solidFill>
              </a:rPr>
              <a:t>PBO</a:t>
            </a:r>
            <a:endParaRPr lang="th-TH" altLang="en-US" sz="2000" b="1">
              <a:solidFill>
                <a:schemeClr val="bg1"/>
              </a:solidFill>
            </a:endParaRPr>
          </a:p>
        </p:txBody>
      </p:sp>
      <p:sp>
        <p:nvSpPr>
          <p:cNvPr id="18" name="Rectangle 13"/>
          <p:cNvSpPr>
            <a:spLocks noChangeArrowheads="1"/>
          </p:cNvSpPr>
          <p:nvPr/>
        </p:nvSpPr>
        <p:spPr bwMode="auto">
          <a:xfrm>
            <a:off x="5235575" y="5602287"/>
            <a:ext cx="838200" cy="457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chemeClr val="bg1"/>
                </a:solidFill>
              </a:rPr>
              <a:t>PAI</a:t>
            </a:r>
            <a:endParaRPr lang="th-TH" altLang="en-US" sz="2000" b="1">
              <a:solidFill>
                <a:schemeClr val="bg1"/>
              </a:solidFill>
            </a:endParaRPr>
          </a:p>
        </p:txBody>
      </p:sp>
      <p:sp>
        <p:nvSpPr>
          <p:cNvPr id="19" name="Rectangle 14"/>
          <p:cNvSpPr>
            <a:spLocks noChangeArrowheads="1"/>
          </p:cNvSpPr>
          <p:nvPr/>
        </p:nvSpPr>
        <p:spPr bwMode="auto">
          <a:xfrm>
            <a:off x="6988175" y="4687887"/>
            <a:ext cx="1752600" cy="533400"/>
          </a:xfrm>
          <a:prstGeom prst="rect">
            <a:avLst/>
          </a:prstGeom>
          <a:solidFill>
            <a:schemeClr val="bg1"/>
          </a:solidFill>
          <a:ln w="19050">
            <a:miter lim="800000"/>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400" b="1"/>
              <a:t>ABAP Module Pool</a:t>
            </a:r>
            <a:endParaRPr lang="th-TH" altLang="en-US" sz="1400" b="1"/>
          </a:p>
        </p:txBody>
      </p:sp>
      <p:sp>
        <p:nvSpPr>
          <p:cNvPr id="20" name="Rectangle 15"/>
          <p:cNvSpPr>
            <a:spLocks noChangeArrowheads="1"/>
          </p:cNvSpPr>
          <p:nvPr/>
        </p:nvSpPr>
        <p:spPr bwMode="auto">
          <a:xfrm>
            <a:off x="6988175" y="5526087"/>
            <a:ext cx="1752600" cy="533400"/>
          </a:xfrm>
          <a:prstGeom prst="rect">
            <a:avLst/>
          </a:prstGeom>
          <a:solidFill>
            <a:schemeClr val="bg1"/>
          </a:solidFill>
          <a:ln w="19050">
            <a:miter lim="800000"/>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400" b="1"/>
              <a:t>ABAP Module Pool</a:t>
            </a:r>
            <a:endParaRPr lang="th-TH" altLang="en-US" sz="1400" b="1"/>
          </a:p>
        </p:txBody>
      </p:sp>
      <p:sp>
        <p:nvSpPr>
          <p:cNvPr id="21" name="AutoShape 16"/>
          <p:cNvSpPr>
            <a:spLocks noChangeArrowheads="1"/>
          </p:cNvSpPr>
          <p:nvPr/>
        </p:nvSpPr>
        <p:spPr bwMode="auto">
          <a:xfrm>
            <a:off x="739775" y="3316287"/>
            <a:ext cx="914400" cy="2514600"/>
          </a:xfrm>
          <a:prstGeom prst="curvedRightArrow">
            <a:avLst>
              <a:gd name="adj1" fmla="val 51359"/>
              <a:gd name="adj2" fmla="val 108243"/>
              <a:gd name="adj3"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2" name="AutoShape 17"/>
          <p:cNvSpPr>
            <a:spLocks noChangeArrowheads="1"/>
          </p:cNvSpPr>
          <p:nvPr/>
        </p:nvSpPr>
        <p:spPr bwMode="auto">
          <a:xfrm>
            <a:off x="1501775" y="2249487"/>
            <a:ext cx="533400" cy="381000"/>
          </a:xfrm>
          <a:prstGeom prst="down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 name="Line 18"/>
          <p:cNvSpPr>
            <a:spLocks noChangeShapeType="1"/>
          </p:cNvSpPr>
          <p:nvPr/>
        </p:nvSpPr>
        <p:spPr bwMode="auto">
          <a:xfrm flipV="1">
            <a:off x="4854575" y="5068887"/>
            <a:ext cx="381000" cy="38100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4" name="Line 19"/>
          <p:cNvSpPr>
            <a:spLocks noChangeShapeType="1"/>
          </p:cNvSpPr>
          <p:nvPr/>
        </p:nvSpPr>
        <p:spPr bwMode="auto">
          <a:xfrm>
            <a:off x="4854575" y="5449887"/>
            <a:ext cx="381000" cy="30480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5" name="Line 20"/>
          <p:cNvSpPr>
            <a:spLocks noChangeShapeType="1"/>
          </p:cNvSpPr>
          <p:nvPr/>
        </p:nvSpPr>
        <p:spPr bwMode="auto">
          <a:xfrm flipV="1">
            <a:off x="4778375" y="3163887"/>
            <a:ext cx="457200" cy="38100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6" name="Line 21"/>
          <p:cNvSpPr>
            <a:spLocks noChangeShapeType="1"/>
          </p:cNvSpPr>
          <p:nvPr/>
        </p:nvSpPr>
        <p:spPr bwMode="auto">
          <a:xfrm>
            <a:off x="4778375" y="3544887"/>
            <a:ext cx="457200" cy="45720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7" name="Line 22"/>
          <p:cNvSpPr>
            <a:spLocks noChangeShapeType="1"/>
          </p:cNvSpPr>
          <p:nvPr/>
        </p:nvSpPr>
        <p:spPr bwMode="auto">
          <a:xfrm flipV="1">
            <a:off x="6073775" y="3163887"/>
            <a:ext cx="762000" cy="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8" name="Line 23"/>
          <p:cNvSpPr>
            <a:spLocks noChangeShapeType="1"/>
          </p:cNvSpPr>
          <p:nvPr/>
        </p:nvSpPr>
        <p:spPr bwMode="auto">
          <a:xfrm>
            <a:off x="6073775" y="4002087"/>
            <a:ext cx="685800" cy="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9" name="Line 24"/>
          <p:cNvSpPr>
            <a:spLocks noChangeShapeType="1"/>
          </p:cNvSpPr>
          <p:nvPr/>
        </p:nvSpPr>
        <p:spPr bwMode="auto">
          <a:xfrm flipV="1">
            <a:off x="6073775" y="4992687"/>
            <a:ext cx="838200" cy="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0" name="Line 25"/>
          <p:cNvSpPr>
            <a:spLocks noChangeShapeType="1"/>
          </p:cNvSpPr>
          <p:nvPr/>
        </p:nvSpPr>
        <p:spPr bwMode="auto">
          <a:xfrm flipV="1">
            <a:off x="6073775" y="5830887"/>
            <a:ext cx="838200" cy="0"/>
          </a:xfrm>
          <a:prstGeom prst="line">
            <a:avLst/>
          </a:prstGeom>
          <a:noFill/>
          <a:ln w="317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1" name="Rectangle 26"/>
          <p:cNvSpPr>
            <a:spLocks noChangeArrowheads="1"/>
          </p:cNvSpPr>
          <p:nvPr/>
        </p:nvSpPr>
        <p:spPr bwMode="auto">
          <a:xfrm>
            <a:off x="304800" y="1782762"/>
            <a:ext cx="1657350" cy="504825"/>
          </a:xfrm>
          <a:prstGeom prst="rect">
            <a:avLst/>
          </a:prstGeom>
          <a:solidFill>
            <a:srgbClr val="333333">
              <a:alpha val="50000"/>
            </a:srgbClr>
          </a:solidFill>
          <a:ln>
            <a:noFill/>
          </a:ln>
          <a:effectLst>
            <a:prstShdw prst="shdw13" dist="53882" dir="13500000">
              <a:srgbClr val="80808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50000"/>
              </a:spcBef>
            </a:pPr>
            <a:endParaRPr lang="en-US" altLang="en-US" sz="1400" b="1">
              <a:solidFill>
                <a:schemeClr val="bg1"/>
              </a:solidFill>
            </a:endParaRPr>
          </a:p>
          <a:p>
            <a:pPr algn="ctr">
              <a:spcBef>
                <a:spcPct val="50000"/>
              </a:spcBef>
            </a:pPr>
            <a:r>
              <a:rPr lang="en-US" altLang="en-US" sz="1400" b="1">
                <a:solidFill>
                  <a:schemeClr val="bg1"/>
                </a:solidFill>
              </a:rPr>
              <a:t>Dialog Program</a:t>
            </a:r>
            <a:endParaRPr lang="th-TH" altLang="en-US" sz="1400" b="1">
              <a:solidFill>
                <a:schemeClr val="bg1"/>
              </a:solidFill>
            </a:endParaRPr>
          </a:p>
          <a:p>
            <a:pPr algn="ctr">
              <a:spcBef>
                <a:spcPct val="50000"/>
              </a:spcBef>
            </a:pPr>
            <a:endParaRPr lang="th-TH" altLang="en-US" sz="1400" b="1">
              <a:solidFill>
                <a:schemeClr val="bg1"/>
              </a:solidFill>
            </a:endParaRPr>
          </a:p>
        </p:txBody>
      </p:sp>
      <p:sp>
        <p:nvSpPr>
          <p:cNvPr id="32" name="AutoShape 27"/>
          <p:cNvSpPr>
            <a:spLocks noChangeArrowheads="1"/>
          </p:cNvSpPr>
          <p:nvPr/>
        </p:nvSpPr>
        <p:spPr bwMode="auto">
          <a:xfrm>
            <a:off x="1530350" y="1422400"/>
            <a:ext cx="533400" cy="381000"/>
          </a:xfrm>
          <a:prstGeom prst="down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 name="AutoShape 28"/>
          <p:cNvSpPr>
            <a:spLocks noChangeArrowheads="1"/>
          </p:cNvSpPr>
          <p:nvPr/>
        </p:nvSpPr>
        <p:spPr bwMode="auto">
          <a:xfrm>
            <a:off x="2105025" y="1855787"/>
            <a:ext cx="3816350" cy="287338"/>
          </a:xfrm>
          <a:prstGeom prst="wedgeRoundRectCallout">
            <a:avLst>
              <a:gd name="adj1" fmla="val -52537"/>
              <a:gd name="adj2" fmla="val 67125"/>
              <a:gd name="adj3" fmla="val 16667"/>
            </a:avLst>
          </a:prstGeom>
          <a:solidFill>
            <a:schemeClr val="bg1"/>
          </a:solidFill>
          <a:ln w="12700">
            <a:solidFill>
              <a:srgbClr val="000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a:t>Program Naming Convention : </a:t>
            </a:r>
            <a:r>
              <a:rPr lang="en-US" altLang="en-US" sz="1200" b="1">
                <a:solidFill>
                  <a:srgbClr val="0000CC"/>
                </a:solidFill>
              </a:rPr>
              <a:t>SAPM</a:t>
            </a:r>
            <a:r>
              <a:rPr lang="en-US" altLang="en-US" sz="1200" b="1">
                <a:latin typeface="Times New Roman"/>
              </a:rPr>
              <a:t>…</a:t>
            </a:r>
            <a:endParaRPr lang="th-TH" altLang="en-US" sz="1200" b="1"/>
          </a:p>
        </p:txBody>
      </p:sp>
      <p:pic>
        <p:nvPicPr>
          <p:cNvPr id="3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72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Transaction</a:t>
            </a:r>
            <a:endParaRPr lang="en-IN" dirty="0"/>
          </a:p>
        </p:txBody>
      </p:sp>
      <p:pic>
        <p:nvPicPr>
          <p:cNvPr id="8" name="Picture 3" descr="dialog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239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9" name="Line 5"/>
          <p:cNvSpPr>
            <a:spLocks noChangeShapeType="1"/>
          </p:cNvSpPr>
          <p:nvPr/>
        </p:nvSpPr>
        <p:spPr bwMode="auto">
          <a:xfrm>
            <a:off x="3657600" y="1066800"/>
            <a:ext cx="0" cy="609600"/>
          </a:xfrm>
          <a:prstGeom prst="line">
            <a:avLst/>
          </a:prstGeom>
          <a:noFill/>
          <a:ln w="317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0" name="Line 7"/>
          <p:cNvSpPr>
            <a:spLocks noChangeShapeType="1"/>
          </p:cNvSpPr>
          <p:nvPr/>
        </p:nvSpPr>
        <p:spPr bwMode="auto">
          <a:xfrm>
            <a:off x="6019800" y="1066800"/>
            <a:ext cx="0" cy="609600"/>
          </a:xfrm>
          <a:prstGeom prst="line">
            <a:avLst/>
          </a:prstGeom>
          <a:noFill/>
          <a:ln w="317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1" name="Rectangle 4"/>
          <p:cNvSpPr>
            <a:spLocks noChangeArrowheads="1"/>
          </p:cNvSpPr>
          <p:nvPr/>
        </p:nvSpPr>
        <p:spPr bwMode="auto">
          <a:xfrm>
            <a:off x="381000" y="3429000"/>
            <a:ext cx="8229600" cy="241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algn="just">
              <a:spcBef>
                <a:spcPct val="20000"/>
              </a:spcBef>
              <a:buClr>
                <a:schemeClr val="folHlink"/>
              </a:buClr>
              <a:buSzPct val="60000"/>
              <a:buFont typeface="Wingdings" pitchFamily="2" charset="2"/>
              <a:buChar char="n"/>
            </a:pPr>
            <a:r>
              <a:rPr lang="en-US" altLang="en-US" sz="2000" dirty="0">
                <a:latin typeface="Helvetica CE"/>
              </a:rPr>
              <a:t>An SAP transaction consists of Dialog steps. A Dialog step begins when the user press Enter, activates a function by pressing a function key, double-clicks or chooses a function from a menu. It ends when the next screen is display</a:t>
            </a:r>
          </a:p>
          <a:p>
            <a:pPr algn="just">
              <a:spcBef>
                <a:spcPct val="20000"/>
              </a:spcBef>
              <a:buClr>
                <a:schemeClr val="folHlink"/>
              </a:buClr>
              <a:buSzPct val="60000"/>
              <a:buFont typeface="Wingdings" pitchFamily="2" charset="2"/>
              <a:buChar char="n"/>
            </a:pPr>
            <a:r>
              <a:rPr lang="en-US" altLang="en-US" sz="2000" dirty="0">
                <a:latin typeface="Helvetica CE"/>
              </a:rPr>
              <a:t>In the course of a Dialog step, The PAI modules belonging to the current screen and the PBO modules belonging to the next screen</a:t>
            </a:r>
            <a:endParaRPr lang="th-TH" altLang="en-US" sz="2000" dirty="0">
              <a:latin typeface="Helvetica CE"/>
            </a:endParaRPr>
          </a:p>
        </p:txBody>
      </p:sp>
      <p:pic>
        <p:nvPicPr>
          <p:cNvPr id="7"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32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Transfer (Local Memory)</a:t>
            </a:r>
          </a:p>
        </p:txBody>
      </p:sp>
      <p:sp>
        <p:nvSpPr>
          <p:cNvPr id="4" name="Rectangle 3"/>
          <p:cNvSpPr>
            <a:spLocks noChangeArrowheads="1"/>
          </p:cNvSpPr>
          <p:nvPr/>
        </p:nvSpPr>
        <p:spPr bwMode="auto">
          <a:xfrm>
            <a:off x="533400" y="2519362"/>
            <a:ext cx="3429000" cy="28956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en-US" altLang="en-US" b="1">
                <a:solidFill>
                  <a:schemeClr val="bg1"/>
                </a:solidFill>
              </a:rPr>
              <a:t> </a:t>
            </a:r>
            <a:r>
              <a:rPr lang="en-US" altLang="en-US" sz="1800" b="1">
                <a:solidFill>
                  <a:schemeClr val="bg1"/>
                </a:solidFill>
              </a:rPr>
              <a:t>Screen Buffer</a:t>
            </a:r>
          </a:p>
          <a:p>
            <a:pPr algn="ctr"/>
            <a:endParaRPr lang="en-US" altLang="en-US" sz="1800" b="1">
              <a:solidFill>
                <a:schemeClr val="bg1"/>
              </a:solidFill>
            </a:endParaRPr>
          </a:p>
          <a:p>
            <a:pPr algn="ctr"/>
            <a:endParaRPr lang="en-US" altLang="en-US" sz="1600" b="1">
              <a:solidFill>
                <a:schemeClr val="bg1"/>
              </a:solidFill>
            </a:endParaRPr>
          </a:p>
          <a:p>
            <a:pPr algn="ctr"/>
            <a:endParaRPr lang="en-US" altLang="en-US" sz="1600" b="1">
              <a:solidFill>
                <a:schemeClr val="bg1"/>
              </a:solidFill>
            </a:endParaRPr>
          </a:p>
          <a:p>
            <a:pPr algn="ctr"/>
            <a:endParaRPr lang="en-US" altLang="en-US" sz="1600" b="1">
              <a:solidFill>
                <a:schemeClr val="bg1"/>
              </a:solidFill>
            </a:endParaRPr>
          </a:p>
          <a:p>
            <a:pPr algn="ctr"/>
            <a:endParaRPr lang="en-US" altLang="en-US" sz="1600" b="1">
              <a:solidFill>
                <a:schemeClr val="bg1"/>
              </a:solidFill>
            </a:endParaRPr>
          </a:p>
          <a:p>
            <a:pPr algn="ctr"/>
            <a:endParaRPr lang="en-US" altLang="en-US" sz="1600" b="1">
              <a:solidFill>
                <a:schemeClr val="bg1"/>
              </a:solidFill>
            </a:endParaRPr>
          </a:p>
          <a:p>
            <a:pPr algn="ctr"/>
            <a:endParaRPr lang="en-US" altLang="en-US" sz="1600" b="1">
              <a:solidFill>
                <a:schemeClr val="bg1"/>
              </a:solidFill>
            </a:endParaRPr>
          </a:p>
          <a:p>
            <a:pPr algn="ctr"/>
            <a:endParaRPr lang="en-US" altLang="en-US" sz="1600" b="1">
              <a:solidFill>
                <a:schemeClr val="bg1"/>
              </a:solidFill>
            </a:endParaRPr>
          </a:p>
          <a:p>
            <a:pPr algn="ctr"/>
            <a:endParaRPr lang="th-TH" altLang="en-US" sz="1600" b="1">
              <a:solidFill>
                <a:schemeClr val="bg1"/>
              </a:solidFill>
            </a:endParaRPr>
          </a:p>
        </p:txBody>
      </p:sp>
      <p:sp>
        <p:nvSpPr>
          <p:cNvPr id="5" name="Rectangle 4"/>
          <p:cNvSpPr>
            <a:spLocks noChangeArrowheads="1"/>
          </p:cNvSpPr>
          <p:nvPr/>
        </p:nvSpPr>
        <p:spPr bwMode="auto">
          <a:xfrm>
            <a:off x="5562600" y="2519362"/>
            <a:ext cx="3124200" cy="3200400"/>
          </a:xfrm>
          <a:prstGeom prst="rect">
            <a:avLst/>
          </a:prstGeom>
          <a:solidFill>
            <a:schemeClr val="bg1"/>
          </a:solidFill>
          <a:ln w="19050">
            <a:miter lim="800000"/>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ltLang="en-US" sz="1800" b="1"/>
          </a:p>
          <a:p>
            <a:pPr algn="ctr"/>
            <a:r>
              <a:rPr lang="en-US" altLang="en-US" sz="1800" b="1"/>
              <a:t>ABAP Memory Space</a:t>
            </a:r>
          </a:p>
          <a:p>
            <a:pPr algn="ctr"/>
            <a:endParaRPr lang="en-US" altLang="en-US" sz="1800" b="1"/>
          </a:p>
          <a:p>
            <a:pPr algn="ctr"/>
            <a:endParaRPr lang="en-US" altLang="en-US" sz="1800" b="1"/>
          </a:p>
          <a:p>
            <a:pPr algn="ctr"/>
            <a:endParaRPr lang="en-US" altLang="en-US" sz="1800" b="1"/>
          </a:p>
          <a:p>
            <a:pPr algn="ctr"/>
            <a:endParaRPr lang="en-US" altLang="en-US" sz="1800" b="1"/>
          </a:p>
          <a:p>
            <a:pPr algn="ctr"/>
            <a:endParaRPr lang="en-US" altLang="en-US" sz="1800" b="1"/>
          </a:p>
          <a:p>
            <a:pPr algn="ctr"/>
            <a:endParaRPr lang="en-US" altLang="en-US" sz="1800" b="1"/>
          </a:p>
          <a:p>
            <a:pPr algn="ctr"/>
            <a:endParaRPr lang="en-US" altLang="en-US" sz="1800" b="1"/>
          </a:p>
          <a:p>
            <a:pPr algn="ctr"/>
            <a:endParaRPr lang="en-US" altLang="en-US" sz="1800" b="1"/>
          </a:p>
          <a:p>
            <a:pPr algn="ctr"/>
            <a:endParaRPr lang="th-TH" altLang="en-US" sz="1800" b="1"/>
          </a:p>
        </p:txBody>
      </p:sp>
      <p:sp>
        <p:nvSpPr>
          <p:cNvPr id="6" name="Text Box 5"/>
          <p:cNvSpPr txBox="1">
            <a:spLocks noChangeArrowheads="1"/>
          </p:cNvSpPr>
          <p:nvPr/>
        </p:nvSpPr>
        <p:spPr bwMode="auto">
          <a:xfrm>
            <a:off x="381000" y="1985962"/>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Helvetica CE"/>
              </a:rPr>
              <a:t>Screen Work Area</a:t>
            </a:r>
            <a:endParaRPr lang="th-TH" altLang="en-US" sz="2000" b="1" dirty="0">
              <a:latin typeface="Helvetica CE"/>
            </a:endParaRPr>
          </a:p>
        </p:txBody>
      </p:sp>
      <p:sp>
        <p:nvSpPr>
          <p:cNvPr id="7" name="Text Box 6"/>
          <p:cNvSpPr txBox="1">
            <a:spLocks noChangeArrowheads="1"/>
          </p:cNvSpPr>
          <p:nvPr/>
        </p:nvSpPr>
        <p:spPr bwMode="auto">
          <a:xfrm>
            <a:off x="5410200" y="1985962"/>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Helvetica CE"/>
              </a:rPr>
              <a:t>ABAP Work Area</a:t>
            </a:r>
            <a:endParaRPr lang="th-TH" altLang="en-US" sz="2000" b="1" dirty="0">
              <a:latin typeface="Helvetica CE"/>
            </a:endParaRPr>
          </a:p>
        </p:txBody>
      </p:sp>
      <p:sp>
        <p:nvSpPr>
          <p:cNvPr id="8" name="AutoShape 7"/>
          <p:cNvSpPr>
            <a:spLocks noChangeArrowheads="1"/>
          </p:cNvSpPr>
          <p:nvPr/>
        </p:nvSpPr>
        <p:spPr bwMode="auto">
          <a:xfrm>
            <a:off x="4038600" y="4195762"/>
            <a:ext cx="12192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 name="AutoShape 8"/>
          <p:cNvSpPr>
            <a:spLocks noChangeArrowheads="1"/>
          </p:cNvSpPr>
          <p:nvPr/>
        </p:nvSpPr>
        <p:spPr bwMode="auto">
          <a:xfrm flipH="1">
            <a:off x="4038600" y="3281362"/>
            <a:ext cx="12192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0" name="Text Box 9"/>
          <p:cNvSpPr txBox="1">
            <a:spLocks noChangeArrowheads="1"/>
          </p:cNvSpPr>
          <p:nvPr/>
        </p:nvSpPr>
        <p:spPr bwMode="auto">
          <a:xfrm>
            <a:off x="4343400" y="2976562"/>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i="1">
                <a:effectLst>
                  <a:outerShdw blurRad="38100" dist="38100" dir="2700000" algn="tl">
                    <a:srgbClr val="C0C0C0"/>
                  </a:outerShdw>
                </a:effectLst>
              </a:rPr>
              <a:t>PBO</a:t>
            </a:r>
            <a:endParaRPr lang="th-TH" altLang="en-US" sz="2000" b="1" i="1">
              <a:effectLst>
                <a:outerShdw blurRad="38100" dist="38100" dir="2700000" algn="tl">
                  <a:srgbClr val="C0C0C0"/>
                </a:outerShdw>
              </a:effectLst>
            </a:endParaRPr>
          </a:p>
        </p:txBody>
      </p:sp>
      <p:sp>
        <p:nvSpPr>
          <p:cNvPr id="11" name="Text Box 10"/>
          <p:cNvSpPr txBox="1">
            <a:spLocks noChangeArrowheads="1"/>
          </p:cNvSpPr>
          <p:nvPr/>
        </p:nvSpPr>
        <p:spPr bwMode="auto">
          <a:xfrm>
            <a:off x="4191000" y="4652962"/>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i="1">
                <a:effectLst>
                  <a:outerShdw blurRad="38100" dist="38100" dir="2700000" algn="tl">
                    <a:srgbClr val="C0C0C0"/>
                  </a:outerShdw>
                </a:effectLst>
              </a:rPr>
              <a:t>PAI</a:t>
            </a:r>
            <a:endParaRPr lang="th-TH" altLang="en-US" sz="2000" b="1" i="1">
              <a:effectLst>
                <a:outerShdw blurRad="38100" dist="38100" dir="2700000" algn="tl">
                  <a:srgbClr val="C0C0C0"/>
                </a:outerShdw>
              </a:effectLst>
            </a:endParaRPr>
          </a:p>
        </p:txBody>
      </p:sp>
      <p:sp>
        <p:nvSpPr>
          <p:cNvPr id="12" name="Text Box 11"/>
          <p:cNvSpPr txBox="1">
            <a:spLocks noChangeArrowheads="1"/>
          </p:cNvSpPr>
          <p:nvPr/>
        </p:nvSpPr>
        <p:spPr bwMode="auto">
          <a:xfrm>
            <a:off x="684213" y="4108450"/>
            <a:ext cx="1344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rPr>
              <a:t>customers-id</a:t>
            </a:r>
            <a:endParaRPr lang="th-TH" altLang="en-US" sz="1200" b="1">
              <a:solidFill>
                <a:schemeClr val="bg1"/>
              </a:solidFill>
            </a:endParaRPr>
          </a:p>
        </p:txBody>
      </p:sp>
      <p:sp>
        <p:nvSpPr>
          <p:cNvPr id="13" name="Rectangle 12"/>
          <p:cNvSpPr>
            <a:spLocks noChangeArrowheads="1"/>
          </p:cNvSpPr>
          <p:nvPr/>
        </p:nvSpPr>
        <p:spPr bwMode="auto">
          <a:xfrm>
            <a:off x="1979613" y="4129087"/>
            <a:ext cx="1266825"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4" name="Text Box 13"/>
          <p:cNvSpPr txBox="1">
            <a:spLocks noChangeArrowheads="1"/>
          </p:cNvSpPr>
          <p:nvPr/>
        </p:nvSpPr>
        <p:spPr bwMode="auto">
          <a:xfrm>
            <a:off x="684213" y="4489450"/>
            <a:ext cx="1582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rPr>
              <a:t>customers-name</a:t>
            </a:r>
            <a:endParaRPr lang="th-TH" altLang="en-US" sz="1200" b="1">
              <a:solidFill>
                <a:schemeClr val="bg1"/>
              </a:solidFill>
            </a:endParaRPr>
          </a:p>
        </p:txBody>
      </p:sp>
      <p:sp>
        <p:nvSpPr>
          <p:cNvPr id="15" name="Rectangle 14"/>
          <p:cNvSpPr>
            <a:spLocks noChangeArrowheads="1"/>
          </p:cNvSpPr>
          <p:nvPr/>
        </p:nvSpPr>
        <p:spPr bwMode="auto">
          <a:xfrm>
            <a:off x="2193925" y="4506912"/>
            <a:ext cx="1503363"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6" name="Text Box 15"/>
          <p:cNvSpPr txBox="1">
            <a:spLocks noChangeArrowheads="1"/>
          </p:cNvSpPr>
          <p:nvPr/>
        </p:nvSpPr>
        <p:spPr bwMode="auto">
          <a:xfrm>
            <a:off x="5943600" y="35099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customers </a:t>
            </a:r>
            <a:endParaRPr lang="th-TH" altLang="en-US" sz="1200" b="1"/>
          </a:p>
        </p:txBody>
      </p:sp>
      <p:sp>
        <p:nvSpPr>
          <p:cNvPr id="17" name="Rectangle 16"/>
          <p:cNvSpPr>
            <a:spLocks noChangeArrowheads="1"/>
          </p:cNvSpPr>
          <p:nvPr/>
        </p:nvSpPr>
        <p:spPr bwMode="auto">
          <a:xfrm>
            <a:off x="6019800" y="3890962"/>
            <a:ext cx="24384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8" name="Text Box 17"/>
          <p:cNvSpPr txBox="1">
            <a:spLocks noChangeArrowheads="1"/>
          </p:cNvSpPr>
          <p:nvPr/>
        </p:nvSpPr>
        <p:spPr bwMode="auto">
          <a:xfrm>
            <a:off x="6019800" y="3890962"/>
            <a:ext cx="2514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id             name          city    </a:t>
            </a:r>
            <a:r>
              <a:rPr lang="en-US" altLang="en-US" sz="1200" b="1">
                <a:latin typeface="Times New Roman"/>
              </a:rPr>
              <a:t>…</a:t>
            </a:r>
            <a:r>
              <a:rPr lang="en-US" altLang="en-US" sz="1200" b="1"/>
              <a:t>    </a:t>
            </a:r>
            <a:endParaRPr lang="th-TH" altLang="en-US" sz="1200" b="1"/>
          </a:p>
        </p:txBody>
      </p:sp>
      <p:sp>
        <p:nvSpPr>
          <p:cNvPr id="19" name="Line 18"/>
          <p:cNvSpPr>
            <a:spLocks noChangeShapeType="1"/>
          </p:cNvSpPr>
          <p:nvPr/>
        </p:nvSpPr>
        <p:spPr bwMode="auto">
          <a:xfrm>
            <a:off x="6553200" y="3890962"/>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0" name="Line 19"/>
          <p:cNvSpPr>
            <a:spLocks noChangeShapeType="1"/>
          </p:cNvSpPr>
          <p:nvPr/>
        </p:nvSpPr>
        <p:spPr bwMode="auto">
          <a:xfrm>
            <a:off x="7543800" y="3890962"/>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1" name="Line 20"/>
          <p:cNvSpPr>
            <a:spLocks noChangeShapeType="1"/>
          </p:cNvSpPr>
          <p:nvPr/>
        </p:nvSpPr>
        <p:spPr bwMode="auto">
          <a:xfrm>
            <a:off x="8077200" y="3890962"/>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 name="Text Box 21"/>
          <p:cNvSpPr txBox="1">
            <a:spLocks noChangeArrowheads="1"/>
          </p:cNvSpPr>
          <p:nvPr/>
        </p:nvSpPr>
        <p:spPr bwMode="auto">
          <a:xfrm>
            <a:off x="5867400" y="4957762"/>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h-TH" altLang="en-US"/>
          </a:p>
        </p:txBody>
      </p:sp>
      <p:sp>
        <p:nvSpPr>
          <p:cNvPr id="23" name="Text Box 22"/>
          <p:cNvSpPr txBox="1">
            <a:spLocks noChangeArrowheads="1"/>
          </p:cNvSpPr>
          <p:nvPr/>
        </p:nvSpPr>
        <p:spPr bwMode="auto">
          <a:xfrm>
            <a:off x="5940425" y="4129087"/>
            <a:ext cx="914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t>0000000</a:t>
            </a:r>
            <a:endParaRPr lang="th-TH" altLang="en-US" sz="800" b="1"/>
          </a:p>
        </p:txBody>
      </p:sp>
      <p:sp>
        <p:nvSpPr>
          <p:cNvPr id="24" name="Rectangle 23"/>
          <p:cNvSpPr>
            <a:spLocks noChangeArrowheads="1"/>
          </p:cNvSpPr>
          <p:nvPr/>
        </p:nvSpPr>
        <p:spPr bwMode="auto">
          <a:xfrm>
            <a:off x="539750" y="2760662"/>
            <a:ext cx="863600"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 name="Text Box 24"/>
          <p:cNvSpPr txBox="1">
            <a:spLocks noChangeArrowheads="1"/>
          </p:cNvSpPr>
          <p:nvPr/>
        </p:nvSpPr>
        <p:spPr bwMode="auto">
          <a:xfrm>
            <a:off x="466725" y="2473325"/>
            <a:ext cx="13446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rPr>
              <a:t>ok_code</a:t>
            </a:r>
            <a:endParaRPr lang="th-TH" altLang="en-US" sz="1200" b="1">
              <a:solidFill>
                <a:schemeClr val="bg1"/>
              </a:solidFill>
            </a:endParaRPr>
          </a:p>
        </p:txBody>
      </p:sp>
      <p:sp>
        <p:nvSpPr>
          <p:cNvPr id="26" name="Rectangle 25"/>
          <p:cNvSpPr>
            <a:spLocks noChangeArrowheads="1"/>
          </p:cNvSpPr>
          <p:nvPr/>
        </p:nvSpPr>
        <p:spPr bwMode="auto">
          <a:xfrm>
            <a:off x="6227763" y="4921250"/>
            <a:ext cx="863600"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7" name="Text Box 26"/>
          <p:cNvSpPr txBox="1">
            <a:spLocks noChangeArrowheads="1"/>
          </p:cNvSpPr>
          <p:nvPr/>
        </p:nvSpPr>
        <p:spPr bwMode="auto">
          <a:xfrm>
            <a:off x="6154738" y="4632325"/>
            <a:ext cx="1344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ok_code</a:t>
            </a:r>
            <a:endParaRPr lang="th-TH" altLang="en-US" sz="1200" b="1"/>
          </a:p>
        </p:txBody>
      </p:sp>
      <p:sp>
        <p:nvSpPr>
          <p:cNvPr id="28" name="Rectangle 27"/>
          <p:cNvSpPr>
            <a:spLocks noChangeArrowheads="1"/>
          </p:cNvSpPr>
          <p:nvPr/>
        </p:nvSpPr>
        <p:spPr bwMode="auto">
          <a:xfrm>
            <a:off x="179388" y="1752600"/>
            <a:ext cx="8785225" cy="4392612"/>
          </a:xfrm>
          <a:prstGeom prst="rect">
            <a:avLst/>
          </a:prstGeom>
          <a:noFill/>
          <a:ln w="349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9" name="AutoShape 29"/>
          <p:cNvSpPr>
            <a:spLocks noChangeArrowheads="1"/>
          </p:cNvSpPr>
          <p:nvPr/>
        </p:nvSpPr>
        <p:spPr bwMode="auto">
          <a:xfrm>
            <a:off x="611188" y="3263900"/>
            <a:ext cx="1441450" cy="215900"/>
          </a:xfrm>
          <a:prstGeom prst="wedgeRoundRectCallout">
            <a:avLst>
              <a:gd name="adj1" fmla="val -37227"/>
              <a:gd name="adj2" fmla="val -154412"/>
              <a:gd name="adj3" fmla="val 1666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b="1">
                <a:solidFill>
                  <a:schemeClr val="bg1"/>
                </a:solidFill>
              </a:rPr>
              <a:t>Element List</a:t>
            </a:r>
            <a:endParaRPr lang="th-TH" altLang="en-US" sz="1000" b="1">
              <a:solidFill>
                <a:schemeClr val="bg1"/>
              </a:solidFill>
            </a:endParaRPr>
          </a:p>
        </p:txBody>
      </p:sp>
      <p:sp>
        <p:nvSpPr>
          <p:cNvPr id="30" name="Text Box 28"/>
          <p:cNvSpPr txBox="1">
            <a:spLocks noChangeArrowheads="1"/>
          </p:cNvSpPr>
          <p:nvPr/>
        </p:nvSpPr>
        <p:spPr bwMode="auto">
          <a:xfrm>
            <a:off x="179388" y="1309687"/>
            <a:ext cx="8785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b="1" dirty="0">
                <a:latin typeface="Helvetica CE"/>
              </a:rPr>
              <a:t>Local Memory</a:t>
            </a:r>
            <a:endParaRPr lang="th-TH" altLang="en-US" sz="1800" b="1" dirty="0">
              <a:latin typeface="Helvetica CE"/>
            </a:endParaRPr>
          </a:p>
        </p:txBody>
      </p:sp>
      <p:pic>
        <p:nvPicPr>
          <p:cNvPr id="31"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26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Logic</a:t>
            </a:r>
            <a:endParaRPr lang="en-IN" dirty="0"/>
          </a:p>
        </p:txBody>
      </p:sp>
      <p:sp>
        <p:nvSpPr>
          <p:cNvPr id="8" name="Rectangle 3"/>
          <p:cNvSpPr txBox="1">
            <a:spLocks noChangeArrowheads="1"/>
          </p:cNvSpPr>
          <p:nvPr/>
        </p:nvSpPr>
        <p:spPr>
          <a:xfrm>
            <a:off x="457200" y="1143000"/>
            <a:ext cx="7772400" cy="51054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90000"/>
              </a:lnSpc>
              <a:spcAft>
                <a:spcPts val="0"/>
              </a:spcAft>
            </a:pPr>
            <a:r>
              <a:rPr lang="en-US" altLang="en-US" sz="2000" dirty="0"/>
              <a:t>Process Before Output(PBO)</a:t>
            </a:r>
          </a:p>
          <a:p>
            <a:pPr lvl="1" algn="just" fontAlgn="auto">
              <a:lnSpc>
                <a:spcPct val="90000"/>
              </a:lnSpc>
              <a:spcAft>
                <a:spcPts val="0"/>
              </a:spcAft>
            </a:pPr>
            <a:r>
              <a:rPr lang="en-US" altLang="en-US" sz="1600" b="1" dirty="0"/>
              <a:t>After</a:t>
            </a:r>
            <a:r>
              <a:rPr lang="en-US" altLang="en-US" sz="1600" dirty="0"/>
              <a:t> it has processed all of the modules in the </a:t>
            </a:r>
            <a:r>
              <a:rPr lang="en-US" altLang="en-US" sz="1600" b="1" dirty="0"/>
              <a:t>PBO</a:t>
            </a:r>
            <a:r>
              <a:rPr lang="en-US" altLang="en-US" sz="1600" dirty="0"/>
              <a:t> processing block, the system copies the contents of the fields in the ABAP work area to their corresponding fields in the screen work area. </a:t>
            </a:r>
            <a:endParaRPr lang="en-US" altLang="en-US" sz="2400" dirty="0"/>
          </a:p>
          <a:p>
            <a:pPr algn="just" fontAlgn="auto">
              <a:lnSpc>
                <a:spcPct val="90000"/>
              </a:lnSpc>
              <a:spcAft>
                <a:spcPts val="0"/>
              </a:spcAft>
            </a:pPr>
            <a:r>
              <a:rPr lang="en-US" altLang="en-US" sz="2000" dirty="0"/>
              <a:t>Process After Input(PAI)</a:t>
            </a:r>
          </a:p>
          <a:p>
            <a:pPr lvl="1" algn="just" fontAlgn="auto">
              <a:lnSpc>
                <a:spcPct val="90000"/>
              </a:lnSpc>
              <a:spcAft>
                <a:spcPts val="0"/>
              </a:spcAft>
            </a:pPr>
            <a:r>
              <a:rPr lang="en-US" altLang="en-US" sz="1600" b="1" dirty="0"/>
              <a:t>Before</a:t>
            </a:r>
            <a:r>
              <a:rPr lang="en-US" altLang="en-US" sz="1600" dirty="0"/>
              <a:t> it processes the first module in the </a:t>
            </a:r>
            <a:r>
              <a:rPr lang="en-US" altLang="en-US" sz="1600" b="1" dirty="0"/>
              <a:t>PAI</a:t>
            </a:r>
            <a:r>
              <a:rPr lang="en-US" altLang="en-US" sz="1600" dirty="0"/>
              <a:t> processing block, the system copies the contents of the fields in the screen work area to their corresponding fields in the ABAP work area.</a:t>
            </a:r>
          </a:p>
          <a:p>
            <a:pPr marL="228600" indent="-171450" algn="just" fontAlgn="auto">
              <a:lnSpc>
                <a:spcPct val="90000"/>
              </a:lnSpc>
              <a:spcAft>
                <a:spcPts val="0"/>
              </a:spcAft>
            </a:pPr>
            <a:r>
              <a:rPr lang="en-US" altLang="en-US" sz="2000" dirty="0"/>
              <a:t>Process on Help-Request (POH) : F1 Help</a:t>
            </a:r>
          </a:p>
          <a:p>
            <a:pPr lvl="1" algn="just" fontAlgn="auto">
              <a:lnSpc>
                <a:spcPct val="90000"/>
              </a:lnSpc>
              <a:spcAft>
                <a:spcPts val="0"/>
              </a:spcAft>
            </a:pPr>
            <a:r>
              <a:rPr lang="en-IN" sz="1600" dirty="0"/>
              <a:t>Whenever F1 is pressed the POH event  for the specified data element  is executed. If the PROCESS ON HELP-REQUEST event does not exist in the process logic of a screen, the documentation of the field in the ABAP Dictionary is taken as a basis and displayed.  Even if that does not exit no help is displayed.</a:t>
            </a:r>
            <a:endParaRPr lang="en-US" altLang="en-US" sz="2000" dirty="0"/>
          </a:p>
          <a:p>
            <a:pPr algn="just" fontAlgn="auto">
              <a:lnSpc>
                <a:spcPct val="90000"/>
              </a:lnSpc>
              <a:spcAft>
                <a:spcPts val="0"/>
              </a:spcAft>
            </a:pPr>
            <a:r>
              <a:rPr lang="en-US" altLang="en-US" sz="2000" dirty="0"/>
              <a:t>Process on Value (POV) : F4</a:t>
            </a:r>
          </a:p>
          <a:p>
            <a:pPr lvl="1"/>
            <a:r>
              <a:rPr lang="en-IN" sz="1600" dirty="0"/>
              <a:t>When the user chooses the function Possible entries (F4), the system displays the possible input values for a field (values, check table, </a:t>
            </a:r>
            <a:r>
              <a:rPr lang="en-IN" sz="1600" dirty="0" err="1"/>
              <a:t>matchcode</a:t>
            </a:r>
            <a:r>
              <a:rPr lang="en-IN" sz="1600" dirty="0"/>
              <a:t>), provided they were stored by the developer. The event PROCESS ON VALUE-REQUEST is always processed if the user has called "Possible entries".</a:t>
            </a:r>
          </a:p>
          <a:p>
            <a:pPr lvl="1" algn="just" fontAlgn="auto">
              <a:lnSpc>
                <a:spcPct val="90000"/>
              </a:lnSpc>
              <a:spcAft>
                <a:spcPts val="0"/>
              </a:spcAft>
            </a:pPr>
            <a:endParaRPr lang="en-US" altLang="en-US" sz="1600" dirty="0"/>
          </a:p>
          <a:p>
            <a:pPr fontAlgn="auto">
              <a:lnSpc>
                <a:spcPct val="90000"/>
              </a:lnSpc>
              <a:spcAft>
                <a:spcPts val="0"/>
              </a:spcAft>
            </a:pPr>
            <a:endParaRPr lang="th-TH" altLang="en-US" sz="28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884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Code Field in Selection</a:t>
            </a:r>
            <a:endParaRPr lang="en-IN"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55700"/>
            <a:ext cx="5275262" cy="4635500"/>
          </a:xfrm>
          <a:prstGeom prst="rect">
            <a:avLst/>
          </a:prstGeom>
          <a:noFill/>
          <a:ln w="222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9" name="Oval 5"/>
          <p:cNvSpPr>
            <a:spLocks noChangeArrowheads="1"/>
          </p:cNvSpPr>
          <p:nvPr/>
        </p:nvSpPr>
        <p:spPr bwMode="auto">
          <a:xfrm>
            <a:off x="2268537" y="1444625"/>
            <a:ext cx="2232025" cy="576262"/>
          </a:xfrm>
          <a:prstGeom prst="ellipse">
            <a:avLst/>
          </a:prstGeom>
          <a:noFill/>
          <a:ln w="47625">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IN"/>
          </a:p>
        </p:txBody>
      </p:sp>
      <p:sp>
        <p:nvSpPr>
          <p:cNvPr id="10" name="AutoShape 6"/>
          <p:cNvSpPr>
            <a:spLocks noChangeArrowheads="1"/>
          </p:cNvSpPr>
          <p:nvPr/>
        </p:nvSpPr>
        <p:spPr bwMode="auto">
          <a:xfrm>
            <a:off x="4429125" y="2020887"/>
            <a:ext cx="3240087" cy="1152525"/>
          </a:xfrm>
          <a:prstGeom prst="wedgeRoundRectCallout">
            <a:avLst>
              <a:gd name="adj1" fmla="val -53625"/>
              <a:gd name="adj2" fmla="val -58542"/>
              <a:gd name="adj3" fmla="val 1666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solidFill>
                  <a:schemeClr val="bg1"/>
                </a:solidFill>
              </a:rPr>
              <a:t>OK Code Field or</a:t>
            </a:r>
          </a:p>
          <a:p>
            <a:pPr algn="ctr"/>
            <a:r>
              <a:rPr lang="en-US" altLang="en-US" sz="1800">
                <a:solidFill>
                  <a:schemeClr val="bg1"/>
                </a:solidFill>
              </a:rPr>
              <a:t>Command Fi</a:t>
            </a:r>
            <a:r>
              <a:rPr lang="th-TH" altLang="en-US" sz="1800">
                <a:solidFill>
                  <a:schemeClr val="bg1"/>
                </a:solidFill>
              </a:rPr>
              <a:t>e</a:t>
            </a:r>
            <a:r>
              <a:rPr lang="en-US" altLang="en-US" sz="1800">
                <a:solidFill>
                  <a:schemeClr val="bg1"/>
                </a:solidFill>
              </a:rPr>
              <a:t>ld</a:t>
            </a:r>
            <a:endParaRPr lang="th-TH" altLang="en-US" sz="1800">
              <a:solidFill>
                <a:schemeClr val="bg1"/>
              </a:solidFill>
            </a:endParaRPr>
          </a:p>
          <a:p>
            <a:pPr algn="ctr"/>
            <a:r>
              <a:rPr lang="en-US" altLang="en-US" sz="1800">
                <a:solidFill>
                  <a:schemeClr val="bg1"/>
                </a:solidFill>
              </a:rPr>
              <a:t>(ok_code in Element List)</a:t>
            </a:r>
            <a:endParaRPr lang="th-TH" altLang="en-US" sz="1800">
              <a:solidFill>
                <a:schemeClr val="bg1"/>
              </a:solidFill>
            </a:endParaRPr>
          </a:p>
        </p:txBody>
      </p:sp>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86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Screen ( 4 Steps)</a:t>
            </a:r>
            <a:endParaRPr lang="en-IN" dirty="0"/>
          </a:p>
        </p:txBody>
      </p:sp>
      <p:sp>
        <p:nvSpPr>
          <p:cNvPr id="8" name="Rectangle 4"/>
          <p:cNvSpPr>
            <a:spLocks noChangeArrowheads="1"/>
          </p:cNvSpPr>
          <p:nvPr/>
        </p:nvSpPr>
        <p:spPr bwMode="auto">
          <a:xfrm>
            <a:off x="457200" y="127952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a:spcBef>
                <a:spcPct val="20000"/>
              </a:spcBef>
              <a:buClr>
                <a:schemeClr val="folHlink"/>
              </a:buClr>
              <a:buSzPct val="60000"/>
              <a:buFont typeface="Wingdings" pitchFamily="2" charset="2"/>
              <a:buChar char="n"/>
            </a:pPr>
            <a:r>
              <a:rPr lang="en-US" altLang="en-US" sz="3200" dirty="0">
                <a:latin typeface="Tahoma" pitchFamily="34" charset="0"/>
                <a:cs typeface="Tahoma" pitchFamily="34" charset="0"/>
              </a:rPr>
              <a:t>Screen Attribute</a:t>
            </a:r>
          </a:p>
          <a:p>
            <a:pPr>
              <a:spcBef>
                <a:spcPct val="20000"/>
              </a:spcBef>
              <a:buClr>
                <a:schemeClr val="folHlink"/>
              </a:buClr>
              <a:buSzPct val="60000"/>
              <a:buFont typeface="Wingdings" pitchFamily="2" charset="2"/>
              <a:buChar char="n"/>
            </a:pPr>
            <a:r>
              <a:rPr lang="en-US" altLang="en-US" sz="3200" dirty="0">
                <a:latin typeface="Tahoma" pitchFamily="34" charset="0"/>
                <a:cs typeface="Tahoma" pitchFamily="34" charset="0"/>
              </a:rPr>
              <a:t>Screen Layout</a:t>
            </a:r>
          </a:p>
          <a:p>
            <a:pPr>
              <a:spcBef>
                <a:spcPct val="20000"/>
              </a:spcBef>
              <a:buClr>
                <a:schemeClr val="folHlink"/>
              </a:buClr>
              <a:buSzPct val="60000"/>
              <a:buFont typeface="Wingdings" pitchFamily="2" charset="2"/>
              <a:buChar char="n"/>
            </a:pPr>
            <a:r>
              <a:rPr lang="en-US" altLang="en-US" sz="3200" dirty="0">
                <a:latin typeface="Tahoma" pitchFamily="34" charset="0"/>
                <a:cs typeface="Tahoma" pitchFamily="34" charset="0"/>
              </a:rPr>
              <a:t>Flow Logic</a:t>
            </a:r>
          </a:p>
          <a:p>
            <a:pPr>
              <a:spcBef>
                <a:spcPct val="20000"/>
              </a:spcBef>
              <a:buClr>
                <a:schemeClr val="folHlink"/>
              </a:buClr>
              <a:buSzPct val="60000"/>
              <a:buFont typeface="Wingdings" pitchFamily="2" charset="2"/>
              <a:buChar char="n"/>
            </a:pPr>
            <a:r>
              <a:rPr lang="en-US" altLang="en-US" sz="3200" dirty="0">
                <a:latin typeface="Tahoma" pitchFamily="34" charset="0"/>
                <a:cs typeface="Tahoma" pitchFamily="34" charset="0"/>
              </a:rPr>
              <a:t>Element List</a:t>
            </a:r>
            <a:endParaRPr lang="th-TH" altLang="en-US" sz="3200" dirty="0">
              <a:latin typeface="Tahoma" pitchFamily="34" charset="0"/>
              <a:cs typeface="Tahoma" pitchFamily="34" charset="0"/>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1143000"/>
            <a:ext cx="1800225" cy="1508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ialo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57600"/>
            <a:ext cx="6248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p:cNvSpPr>
            <a:spLocks noChangeArrowheads="1"/>
          </p:cNvSpPr>
          <p:nvPr/>
        </p:nvSpPr>
        <p:spPr bwMode="auto">
          <a:xfrm>
            <a:off x="6477000" y="3886200"/>
            <a:ext cx="1944688" cy="360363"/>
          </a:xfrm>
          <a:prstGeom prst="wedgeRoundRectCallout">
            <a:avLst>
              <a:gd name="adj1" fmla="val -45838"/>
              <a:gd name="adj2" fmla="val 69824"/>
              <a:gd name="adj3" fmla="val 1666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b="1" dirty="0">
                <a:solidFill>
                  <a:schemeClr val="bg1"/>
                </a:solidFill>
                <a:latin typeface="Cordia New" pitchFamily="34" charset="-34"/>
                <a:cs typeface="Cordia New" pitchFamily="34" charset="-34"/>
              </a:rPr>
              <a:t>Element List(</a:t>
            </a:r>
            <a:r>
              <a:rPr lang="en-US" altLang="en-US" sz="1400" b="1" dirty="0" err="1">
                <a:solidFill>
                  <a:schemeClr val="bg1"/>
                </a:solidFill>
                <a:latin typeface="Cordia New" pitchFamily="34" charset="-34"/>
                <a:cs typeface="Cordia New" pitchFamily="34" charset="-34"/>
              </a:rPr>
              <a:t>ok_code</a:t>
            </a:r>
            <a:r>
              <a:rPr lang="en-US" altLang="en-US" sz="1400" b="1" dirty="0">
                <a:solidFill>
                  <a:schemeClr val="bg1"/>
                </a:solidFill>
                <a:latin typeface="Cordia New" pitchFamily="34" charset="-34"/>
                <a:cs typeface="Cordia New" pitchFamily="34" charset="-34"/>
              </a:rPr>
              <a:t> field)</a:t>
            </a:r>
            <a:endParaRPr lang="th-TH" altLang="en-US" sz="1400" b="1" dirty="0">
              <a:solidFill>
                <a:schemeClr val="bg1"/>
              </a:solidFill>
              <a:latin typeface="Cordia New" pitchFamily="34" charset="-34"/>
              <a:cs typeface="Cordia New" pitchFamily="34" charset="-34"/>
            </a:endParaRPr>
          </a:p>
        </p:txBody>
      </p:sp>
      <p:pic>
        <p:nvPicPr>
          <p:cNvPr id="7"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945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to Create Dialog Program</a:t>
            </a:r>
            <a:endParaRPr lang="en-IN" dirty="0"/>
          </a:p>
        </p:txBody>
      </p:sp>
      <p:sp>
        <p:nvSpPr>
          <p:cNvPr id="8" name="Rectangle 7"/>
          <p:cNvSpPr/>
          <p:nvPr/>
        </p:nvSpPr>
        <p:spPr>
          <a:xfrm>
            <a:off x="503830" y="1143000"/>
            <a:ext cx="8077200" cy="4659737"/>
          </a:xfrm>
          <a:prstGeom prst="rect">
            <a:avLst/>
          </a:prstGeom>
        </p:spPr>
        <p:txBody>
          <a:bodyPr wrap="square">
            <a:spAutoFit/>
          </a:bodyPr>
          <a:lstStyle/>
          <a:p>
            <a:pPr>
              <a:lnSpc>
                <a:spcPct val="90000"/>
              </a:lnSpc>
              <a:spcBef>
                <a:spcPct val="20000"/>
              </a:spcBef>
              <a:buClr>
                <a:schemeClr val="folHlink"/>
              </a:buClr>
              <a:buSzPct val="60000"/>
              <a:buFont typeface="Wingdings" pitchFamily="2" charset="2"/>
              <a:buChar char="n"/>
            </a:pPr>
            <a:r>
              <a:rPr lang="en-US" altLang="en-US" sz="2800" dirty="0">
                <a:solidFill>
                  <a:schemeClr val="tx2"/>
                </a:solidFill>
                <a:latin typeface="Tahoma" pitchFamily="34" charset="0"/>
              </a:rPr>
              <a:t>Transaction SE80</a:t>
            </a:r>
            <a:r>
              <a:rPr lang="en-US" altLang="en-US" sz="2800" dirty="0">
                <a:latin typeface="Tahoma" pitchFamily="34" charset="0"/>
              </a:rPr>
              <a:t> : Create Dialog Program</a:t>
            </a:r>
          </a:p>
          <a:p>
            <a:pPr>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Create Screen(4 steps)</a:t>
            </a:r>
          </a:p>
          <a:p>
            <a:pPr lvl="1">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Screen Attribute</a:t>
            </a:r>
          </a:p>
          <a:p>
            <a:pPr lvl="1">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Screen Layout</a:t>
            </a:r>
          </a:p>
          <a:p>
            <a:pPr lvl="1">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Flow Logic(PBO,PAI)</a:t>
            </a:r>
          </a:p>
          <a:p>
            <a:pPr lvl="1">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Define Variable </a:t>
            </a:r>
            <a:r>
              <a:rPr lang="en-US" altLang="en-US" sz="2800" dirty="0" err="1">
                <a:solidFill>
                  <a:schemeClr val="folHlink"/>
                </a:solidFill>
                <a:latin typeface="Tahoma" pitchFamily="34" charset="0"/>
              </a:rPr>
              <a:t>ok_code</a:t>
            </a:r>
            <a:r>
              <a:rPr lang="en-US" altLang="en-US" sz="2800" dirty="0">
                <a:latin typeface="Tahoma" pitchFamily="34" charset="0"/>
              </a:rPr>
              <a:t> in Element List</a:t>
            </a:r>
          </a:p>
          <a:p>
            <a:pPr>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Define Data Object in ABAP Work Area at TOP Include(Tables, Data,...)</a:t>
            </a:r>
          </a:p>
          <a:p>
            <a:pPr>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Check and Activate Dialog Program</a:t>
            </a:r>
          </a:p>
          <a:p>
            <a:pPr>
              <a:lnSpc>
                <a:spcPct val="90000"/>
              </a:lnSpc>
              <a:spcBef>
                <a:spcPct val="20000"/>
              </a:spcBef>
              <a:buClr>
                <a:schemeClr val="folHlink"/>
              </a:buClr>
              <a:buSzPct val="60000"/>
              <a:buFont typeface="Wingdings" pitchFamily="2" charset="2"/>
              <a:buChar char="n"/>
            </a:pPr>
            <a:r>
              <a:rPr lang="en-US" altLang="en-US" sz="2800" dirty="0">
                <a:latin typeface="Tahoma" pitchFamily="34" charset="0"/>
              </a:rPr>
              <a:t>Create Transaction Code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48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 Maintain Customers Data</a:t>
            </a:r>
            <a:endParaRPr lang="en-IN" dirty="0"/>
          </a:p>
        </p:txBody>
      </p:sp>
      <p:sp>
        <p:nvSpPr>
          <p:cNvPr id="8" name="Text Box 4"/>
          <p:cNvSpPr txBox="1">
            <a:spLocks noChangeArrowheads="1"/>
          </p:cNvSpPr>
          <p:nvPr/>
        </p:nvSpPr>
        <p:spPr bwMode="auto">
          <a:xfrm>
            <a:off x="250825" y="1062038"/>
            <a:ext cx="309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Screen : 100</a:t>
            </a:r>
            <a:endParaRPr lang="th-TH" altLang="en-US" sz="1600" dirty="0"/>
          </a:p>
        </p:txBody>
      </p:sp>
      <p:sp>
        <p:nvSpPr>
          <p:cNvPr id="9" name="Text Box 5"/>
          <p:cNvSpPr txBox="1">
            <a:spLocks noChangeArrowheads="1"/>
          </p:cNvSpPr>
          <p:nvPr/>
        </p:nvSpPr>
        <p:spPr bwMode="auto">
          <a:xfrm>
            <a:off x="5076825" y="990600"/>
            <a:ext cx="309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Screen : 200</a:t>
            </a:r>
            <a:endParaRPr lang="th-TH" altLang="en-US" sz="1600"/>
          </a:p>
        </p:txBody>
      </p:sp>
      <p:sp>
        <p:nvSpPr>
          <p:cNvPr id="10" name="AutoShape 6"/>
          <p:cNvSpPr>
            <a:spLocks noChangeArrowheads="1"/>
          </p:cNvSpPr>
          <p:nvPr/>
        </p:nvSpPr>
        <p:spPr bwMode="auto">
          <a:xfrm>
            <a:off x="4356100" y="1782763"/>
            <a:ext cx="576263" cy="863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1" name="AutoShape 7"/>
          <p:cNvSpPr>
            <a:spLocks noChangeArrowheads="1"/>
          </p:cNvSpPr>
          <p:nvPr/>
        </p:nvSpPr>
        <p:spPr bwMode="auto">
          <a:xfrm rot="10800000">
            <a:off x="4284663" y="2935288"/>
            <a:ext cx="576262" cy="863600"/>
          </a:xfrm>
          <a:custGeom>
            <a:avLst/>
            <a:gdLst>
              <a:gd name="G0" fmla="+- 15412 0 0"/>
              <a:gd name="G1" fmla="+- 5400 0 0"/>
              <a:gd name="G2" fmla="+- 21600 0 5400"/>
              <a:gd name="G3" fmla="+- 10800 0 5400"/>
              <a:gd name="G4" fmla="+- 21600 0 15412"/>
              <a:gd name="G5" fmla="*/ G4 G3 10800"/>
              <a:gd name="G6" fmla="+- 21600 0 G5"/>
              <a:gd name="T0" fmla="*/ 15412 w 21600"/>
              <a:gd name="T1" fmla="*/ 0 h 21600"/>
              <a:gd name="T2" fmla="*/ 0 w 21600"/>
              <a:gd name="T3" fmla="*/ 10800 h 21600"/>
              <a:gd name="T4" fmla="*/ 1541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12" y="0"/>
                </a:moveTo>
                <a:lnTo>
                  <a:pt x="15412" y="5400"/>
                </a:lnTo>
                <a:lnTo>
                  <a:pt x="3375" y="5400"/>
                </a:lnTo>
                <a:lnTo>
                  <a:pt x="3375" y="16200"/>
                </a:lnTo>
                <a:lnTo>
                  <a:pt x="15412" y="16200"/>
                </a:lnTo>
                <a:lnTo>
                  <a:pt x="15412"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22400"/>
            <a:ext cx="3876675" cy="2686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50963"/>
            <a:ext cx="3905250" cy="2895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4"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96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endParaRPr lang="en-IN" dirty="0"/>
          </a:p>
        </p:txBody>
      </p:sp>
      <p:sp>
        <p:nvSpPr>
          <p:cNvPr id="12" name="Rectangle 11"/>
          <p:cNvSpPr/>
          <p:nvPr/>
        </p:nvSpPr>
        <p:spPr>
          <a:xfrm>
            <a:off x="228600" y="994012"/>
            <a:ext cx="49530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1600" dirty="0">
                <a:solidFill>
                  <a:schemeClr val="tx1"/>
                </a:solidFill>
                <a:latin typeface="Tahoma" pitchFamily="34" charset="0"/>
              </a:rPr>
              <a:t>Create Dialog Program SAPMZEX</a:t>
            </a:r>
            <a:r>
              <a:rPr lang="en-US" altLang="en-US" sz="1600" b="1" dirty="0">
                <a:solidFill>
                  <a:schemeClr val="tx1"/>
                </a:solidFill>
                <a:latin typeface="Tahoma" pitchFamily="34" charset="0"/>
              </a:rPr>
              <a:t>&lt;</a:t>
            </a:r>
            <a:r>
              <a:rPr lang="en-US" altLang="en-US" sz="1600" b="1" i="1" dirty="0" err="1">
                <a:solidFill>
                  <a:schemeClr val="tx1"/>
                </a:solidFill>
                <a:latin typeface="Tahoma" pitchFamily="34" charset="0"/>
              </a:rPr>
              <a:t>nn</a:t>
            </a:r>
            <a:r>
              <a:rPr lang="en-US" altLang="en-US" sz="1600" b="1" i="1" dirty="0">
                <a:solidFill>
                  <a:schemeClr val="tx1"/>
                </a:solidFill>
                <a:latin typeface="Tahoma" pitchFamily="34" charset="0"/>
              </a:rPr>
              <a:t>&gt;</a:t>
            </a:r>
            <a:r>
              <a:rPr lang="en-US" altLang="en-US" sz="1600" dirty="0">
                <a:solidFill>
                  <a:schemeClr val="tx1"/>
                </a:solidFill>
                <a:latin typeface="Tahoma" pitchFamily="34" charset="0"/>
              </a:rPr>
              <a:t> for changing Customers table</a:t>
            </a:r>
          </a:p>
          <a:p>
            <a:pPr lvl="1">
              <a:lnSpc>
                <a:spcPct val="90000"/>
              </a:lnSpc>
              <a:spcBef>
                <a:spcPct val="20000"/>
              </a:spcBef>
              <a:buClr>
                <a:schemeClr val="folHlink"/>
              </a:buClr>
              <a:buSzPct val="60000"/>
              <a:buFont typeface="Wingdings" pitchFamily="2" charset="2"/>
              <a:buChar char="n"/>
            </a:pPr>
            <a:r>
              <a:rPr lang="en-US" altLang="en-US" sz="1600" dirty="0">
                <a:solidFill>
                  <a:schemeClr val="tx1"/>
                </a:solidFill>
                <a:latin typeface="Tahoma" pitchFamily="34" charset="0"/>
              </a:rPr>
              <a:t>Screen 100</a:t>
            </a:r>
          </a:p>
          <a:p>
            <a:pPr lvl="2">
              <a:lnSpc>
                <a:spcPct val="90000"/>
              </a:lnSpc>
              <a:spcBef>
                <a:spcPct val="20000"/>
              </a:spcBef>
              <a:buClr>
                <a:schemeClr val="folHlink"/>
              </a:buClr>
              <a:buSzPct val="60000"/>
              <a:buFont typeface="Wingdings" pitchFamily="2" charset="2"/>
              <a:buChar char="n"/>
            </a:pPr>
            <a:r>
              <a:rPr lang="en-US" altLang="en-US" sz="1600" dirty="0">
                <a:solidFill>
                  <a:schemeClr val="tx1"/>
                </a:solidFill>
                <a:latin typeface="Tahoma" pitchFamily="34" charset="0"/>
              </a:rPr>
              <a:t>Field customers-id</a:t>
            </a:r>
          </a:p>
          <a:p>
            <a:pPr lvl="1">
              <a:lnSpc>
                <a:spcPct val="90000"/>
              </a:lnSpc>
              <a:spcBef>
                <a:spcPct val="20000"/>
              </a:spcBef>
              <a:buClr>
                <a:schemeClr val="folHlink"/>
              </a:buClr>
              <a:buSzPct val="60000"/>
              <a:buFont typeface="Wingdings" pitchFamily="2" charset="2"/>
              <a:buChar char="n"/>
            </a:pPr>
            <a:r>
              <a:rPr lang="en-US" altLang="en-US" sz="1600" dirty="0">
                <a:solidFill>
                  <a:schemeClr val="tx1"/>
                </a:solidFill>
                <a:latin typeface="Tahoma" pitchFamily="34" charset="0"/>
              </a:rPr>
              <a:t>Screen 200</a:t>
            </a:r>
          </a:p>
          <a:p>
            <a:pPr lvl="2">
              <a:lnSpc>
                <a:spcPct val="90000"/>
              </a:lnSpc>
              <a:spcBef>
                <a:spcPct val="20000"/>
              </a:spcBef>
              <a:buClr>
                <a:schemeClr val="folHlink"/>
              </a:buClr>
              <a:buSzPct val="60000"/>
              <a:buFont typeface="Wingdings" pitchFamily="2" charset="2"/>
              <a:buChar char="n"/>
            </a:pPr>
            <a:r>
              <a:rPr lang="en-US" altLang="en-US" sz="1600" dirty="0">
                <a:solidFill>
                  <a:schemeClr val="tx1"/>
                </a:solidFill>
                <a:latin typeface="Tahoma" pitchFamily="34" charset="0"/>
              </a:rPr>
              <a:t>Field customers-id and customers-name</a:t>
            </a:r>
          </a:p>
        </p:txBody>
      </p:sp>
      <p:sp>
        <p:nvSpPr>
          <p:cNvPr id="13" name="Rectangle 12"/>
          <p:cNvSpPr/>
          <p:nvPr/>
        </p:nvSpPr>
        <p:spPr>
          <a:xfrm>
            <a:off x="4038600" y="2971800"/>
            <a:ext cx="49530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1600" b="1" i="1" dirty="0">
                <a:solidFill>
                  <a:schemeClr val="tx2"/>
                </a:solidFill>
                <a:latin typeface="Tahoma" pitchFamily="34" charset="0"/>
                <a:cs typeface="Tahoma" pitchFamily="34" charset="0"/>
              </a:rPr>
              <a:t>Screen 100</a:t>
            </a:r>
            <a:endParaRPr lang="en-US" altLang="en-US" sz="1600" b="1" i="1" dirty="0">
              <a:solidFill>
                <a:schemeClr val="tx1"/>
              </a:solidFill>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endParaRPr lang="en-US" altLang="en-US" sz="1600" dirty="0">
              <a:solidFill>
                <a:schemeClr val="tx1"/>
              </a:solidFill>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a:t>
            </a:r>
            <a:r>
              <a:rPr lang="en-US" altLang="en-US" sz="1600" dirty="0">
                <a:solidFill>
                  <a:schemeClr val="tx1"/>
                </a:solidFill>
                <a:latin typeface="Tahoma" pitchFamily="34" charset="0"/>
              </a:rPr>
              <a:t>PROCESS BEFORE OUTPUT.</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STATUS_0100.</a:t>
            </a:r>
          </a:p>
          <a:p>
            <a:pPr>
              <a:spcBef>
                <a:spcPct val="20000"/>
              </a:spcBef>
              <a:buClr>
                <a:schemeClr val="folHlink"/>
              </a:buClr>
              <a:buSzPct val="60000"/>
              <a:buFont typeface="Wingdings" pitchFamily="2" charset="2"/>
              <a:buNone/>
            </a:pPr>
            <a:endParaRPr lang="en-US" altLang="en-US" sz="1600" dirty="0">
              <a:solidFill>
                <a:schemeClr val="tx1"/>
              </a:solidFill>
              <a:latin typeface="Tahoma" pitchFamily="34" charset="0"/>
              <a:cs typeface="Tahoma" pitchFamily="34" charset="0"/>
            </a:endParaRPr>
          </a:p>
          <a:p>
            <a:r>
              <a:rPr lang="en-US" altLang="en-US" sz="1600" dirty="0">
                <a:solidFill>
                  <a:schemeClr val="tx1"/>
                </a:solidFill>
                <a:latin typeface="Tahoma" pitchFamily="34" charset="0"/>
                <a:cs typeface="Tahoma" pitchFamily="34" charset="0"/>
              </a:rPr>
              <a:t>   </a:t>
            </a:r>
            <a:r>
              <a:rPr lang="en-US" altLang="en-US" sz="1600" dirty="0">
                <a:solidFill>
                  <a:schemeClr val="tx1"/>
                </a:solidFill>
                <a:latin typeface="Tahoma" pitchFamily="34" charset="0"/>
              </a:rPr>
              <a:t>PROCESS AFTER INPUT.</a:t>
            </a:r>
          </a:p>
          <a:p>
            <a:r>
              <a:rPr lang="en-US" altLang="en-US" sz="1600" dirty="0">
                <a:solidFill>
                  <a:schemeClr val="tx1"/>
                </a:solidFill>
                <a:latin typeface="Tahoma" pitchFamily="34" charset="0"/>
              </a:rPr>
              <a:t>     	MODULE USER_COMMAND_0100.</a:t>
            </a:r>
            <a:endParaRPr lang="th-TH" altLang="en-US" sz="1600" dirty="0">
              <a:solidFill>
                <a:schemeClr val="tx1"/>
              </a:solidFill>
              <a:latin typeface="Tahoma" pitchFamily="34" charset="0"/>
            </a:endParaRP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59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endParaRPr lang="en-IN" dirty="0"/>
          </a:p>
        </p:txBody>
      </p:sp>
      <p:sp>
        <p:nvSpPr>
          <p:cNvPr id="12" name="Rectangle 11"/>
          <p:cNvSpPr/>
          <p:nvPr/>
        </p:nvSpPr>
        <p:spPr>
          <a:xfrm>
            <a:off x="228600" y="994012"/>
            <a:ext cx="49530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pPr>
            <a:r>
              <a:rPr lang="en-US" altLang="en-US" sz="1600" b="1" i="1" dirty="0">
                <a:solidFill>
                  <a:schemeClr val="tx2"/>
                </a:solidFill>
                <a:latin typeface="Tahoma" pitchFamily="34" charset="0"/>
              </a:rPr>
              <a:t>Screen 100</a:t>
            </a:r>
            <a:endParaRPr lang="en-US" altLang="en-US" sz="1600" b="1" i="1" dirty="0">
              <a:solidFill>
                <a:schemeClr val="tx1"/>
              </a:solidFill>
              <a:latin typeface="Tahoma" pitchFamily="34" charset="0"/>
            </a:endParaRPr>
          </a:p>
          <a:p>
            <a:pPr>
              <a:lnSpc>
                <a:spcPct val="90000"/>
              </a:lnSpc>
              <a:spcBef>
                <a:spcPct val="20000"/>
              </a:spcBef>
              <a:buClr>
                <a:schemeClr val="folHlink"/>
              </a:buClr>
              <a:buSzPct val="60000"/>
              <a:buFont typeface="Wingdings" pitchFamily="2" charset="2"/>
              <a:buNone/>
            </a:pPr>
            <a:endParaRPr lang="en-US" altLang="en-US" sz="1600" dirty="0">
              <a:solidFill>
                <a:schemeClr val="tx1"/>
              </a:solidFill>
              <a:latin typeface="Tahoma" pitchFamily="34" charset="0"/>
            </a:endParaRP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MODULE status_0100 OUTPUT.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SET PF-STATUS </a:t>
            </a:r>
            <a:r>
              <a:rPr lang="en-US" altLang="en-US" sz="1600" dirty="0">
                <a:solidFill>
                  <a:schemeClr val="tx1"/>
                </a:solidFill>
                <a:latin typeface="Times New Roman"/>
              </a:rPr>
              <a:t>‘</a:t>
            </a:r>
            <a:r>
              <a:rPr lang="en-US" altLang="en-US" sz="1600" dirty="0">
                <a:solidFill>
                  <a:schemeClr val="tx1"/>
                </a:solidFill>
                <a:latin typeface="Tahoma" pitchFamily="34" charset="0"/>
              </a:rPr>
              <a:t>0100</a:t>
            </a:r>
            <a:r>
              <a:rPr lang="en-US" altLang="en-US" sz="1600" dirty="0">
                <a:solidFill>
                  <a:schemeClr val="tx1"/>
                </a:solidFill>
                <a:latin typeface="Times New Roman"/>
              </a:rPr>
              <a:t>’</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SET TITLEBAR </a:t>
            </a:r>
            <a:r>
              <a:rPr lang="en-US" altLang="en-US" sz="1600" dirty="0">
                <a:solidFill>
                  <a:schemeClr val="tx1"/>
                </a:solidFill>
                <a:latin typeface="Times New Roman"/>
              </a:rPr>
              <a:t>‘</a:t>
            </a:r>
            <a:r>
              <a:rPr lang="en-US" altLang="en-US" sz="1600" dirty="0">
                <a:solidFill>
                  <a:schemeClr val="tx1"/>
                </a:solidFill>
                <a:latin typeface="Tahoma" pitchFamily="34" charset="0"/>
              </a:rPr>
              <a:t>0100</a:t>
            </a:r>
            <a:r>
              <a:rPr lang="en-US" altLang="en-US" sz="1600" dirty="0">
                <a:solidFill>
                  <a:schemeClr val="tx1"/>
                </a:solidFill>
                <a:latin typeface="Times New Roman"/>
              </a:rPr>
              <a:t>’</a:t>
            </a:r>
            <a:r>
              <a:rPr lang="en-US" altLang="en-US" sz="1600" dirty="0">
                <a:solidFill>
                  <a:schemeClr val="tx1"/>
                </a:solidFill>
                <a:latin typeface="Tahoma" pitchFamily="34" charset="0"/>
              </a:rPr>
              <a:t>.</a:t>
            </a:r>
            <a:endParaRPr lang="th-TH" altLang="en-US" sz="1600" dirty="0">
              <a:solidFill>
                <a:schemeClr val="tx1"/>
              </a:solidFill>
              <a:latin typeface="Tahoma" pitchFamily="34" charset="0"/>
            </a:endParaRP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ENDMODULE.</a:t>
            </a:r>
          </a:p>
        </p:txBody>
      </p:sp>
      <p:sp>
        <p:nvSpPr>
          <p:cNvPr id="13" name="Rectangle 12"/>
          <p:cNvSpPr/>
          <p:nvPr/>
        </p:nvSpPr>
        <p:spPr>
          <a:xfrm>
            <a:off x="4038600" y="2971800"/>
            <a:ext cx="49530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pPr>
            <a:r>
              <a:rPr lang="en-US" altLang="en-US" sz="1600" b="1" i="1" dirty="0">
                <a:solidFill>
                  <a:schemeClr val="tx2"/>
                </a:solidFill>
                <a:latin typeface="Tahoma" pitchFamily="34" charset="0"/>
                <a:cs typeface="Tahoma" pitchFamily="34" charset="0"/>
              </a:rPr>
              <a:t>Screen 100</a:t>
            </a:r>
            <a:endParaRPr lang="en-US" altLang="en-US" sz="1600" b="1" i="1" dirty="0">
              <a:solidFill>
                <a:schemeClr val="tx1"/>
              </a:solidFill>
              <a:latin typeface="Tahoma" pitchFamily="34" charset="0"/>
              <a:cs typeface="Tahoma" pitchFamily="34" charset="0"/>
            </a:endParaRPr>
          </a:p>
          <a:p>
            <a:pPr>
              <a:lnSpc>
                <a:spcPct val="90000"/>
              </a:lnSpc>
              <a:spcBef>
                <a:spcPct val="20000"/>
              </a:spcBef>
              <a:buClr>
                <a:schemeClr val="folHlink"/>
              </a:buClr>
              <a:buSzPct val="60000"/>
            </a:pPr>
            <a:r>
              <a:rPr lang="en-US" altLang="en-US" sz="1600" b="1" i="1" dirty="0">
                <a:solidFill>
                  <a:schemeClr val="tx1"/>
                </a:solidFill>
                <a:latin typeface="Tahoma" pitchFamily="34" charset="0"/>
                <a:cs typeface="Tahoma" pitchFamily="34" charset="0"/>
              </a:rPr>
              <a:t>   </a:t>
            </a:r>
            <a:r>
              <a:rPr lang="en-US" altLang="en-US" sz="1600" dirty="0">
                <a:solidFill>
                  <a:schemeClr val="tx1"/>
                </a:solidFill>
                <a:latin typeface="Tahoma" pitchFamily="34" charset="0"/>
              </a:rPr>
              <a:t>MODULE user_command_0100 INPUT</a:t>
            </a:r>
            <a:endParaRPr lang="en-US" altLang="en-US" sz="1600" dirty="0">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CASE </a:t>
            </a:r>
            <a:r>
              <a:rPr lang="en-US" altLang="en-US" sz="1600" dirty="0" err="1">
                <a:solidFill>
                  <a:schemeClr val="tx1"/>
                </a:solidFill>
                <a:latin typeface="Tahoma" pitchFamily="34" charset="0"/>
                <a:cs typeface="Tahoma" pitchFamily="34" charset="0"/>
              </a:rPr>
              <a:t>ok_code</a:t>
            </a:r>
            <a:r>
              <a:rPr lang="en-US" altLang="en-US" sz="1600" dirty="0">
                <a:solidFill>
                  <a:schemeClr val="tx1"/>
                </a:solidFill>
                <a:latin typeface="Tahoma" pitchFamily="34" charset="0"/>
                <a:cs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WHEN </a:t>
            </a:r>
            <a:r>
              <a:rPr lang="en-US" altLang="en-US" sz="1600" dirty="0">
                <a:solidFill>
                  <a:schemeClr val="tx1"/>
                </a:solidFill>
                <a:latin typeface="Times New Roman"/>
                <a:cs typeface="Tahoma" pitchFamily="34" charset="0"/>
              </a:rPr>
              <a:t>‘</a:t>
            </a:r>
            <a:r>
              <a:rPr lang="en-US" altLang="en-US" sz="1600" dirty="0">
                <a:solidFill>
                  <a:schemeClr val="tx1"/>
                </a:solidFill>
                <a:latin typeface="Tahoma" pitchFamily="34" charset="0"/>
                <a:cs typeface="Tahoma" pitchFamily="34" charset="0"/>
              </a:rPr>
              <a:t>BACK</a:t>
            </a:r>
            <a:r>
              <a:rPr lang="en-US" altLang="en-US" sz="1600" dirty="0">
                <a:solidFill>
                  <a:schemeClr val="tx1"/>
                </a:solidFill>
                <a:latin typeface="Times New Roman"/>
                <a:cs typeface="Tahoma" pitchFamily="34" charset="0"/>
              </a:rPr>
              <a:t>’</a:t>
            </a:r>
            <a:r>
              <a:rPr lang="en-US" altLang="en-US" sz="1600" dirty="0">
                <a:solidFill>
                  <a:schemeClr val="tx1"/>
                </a:solidFill>
                <a:latin typeface="Tahoma" pitchFamily="34" charset="0"/>
                <a:cs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LEAVE PROGRAM. </a:t>
            </a:r>
            <a:r>
              <a:rPr lang="en-US" altLang="en-US" sz="1600" dirty="0">
                <a:solidFill>
                  <a:schemeClr val="tx1"/>
                </a:solidFill>
                <a:latin typeface="Times New Roman"/>
                <a:cs typeface="Tahoma" pitchFamily="34" charset="0"/>
              </a:rPr>
              <a:t>“</a:t>
            </a:r>
            <a:r>
              <a:rPr lang="en-US" altLang="en-US" sz="1600" dirty="0">
                <a:solidFill>
                  <a:schemeClr val="tx1"/>
                </a:solidFill>
                <a:latin typeface="Tahoma" pitchFamily="34" charset="0"/>
                <a:cs typeface="Tahoma" pitchFamily="34" charset="0"/>
              </a:rPr>
              <a:t>leave to screen 0</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WHEN space. </a:t>
            </a:r>
            <a:r>
              <a:rPr lang="en-US" altLang="en-US" sz="1600" dirty="0">
                <a:solidFill>
                  <a:schemeClr val="tx1"/>
                </a:solidFill>
                <a:latin typeface="Times New Roman"/>
                <a:cs typeface="Tahoma" pitchFamily="34" charset="0"/>
              </a:rPr>
              <a:t>“</a:t>
            </a:r>
            <a:r>
              <a:rPr lang="en-US" altLang="en-US" sz="1600" dirty="0">
                <a:solidFill>
                  <a:schemeClr val="tx1"/>
                </a:solidFill>
                <a:latin typeface="Tahoma" pitchFamily="34" charset="0"/>
                <a:cs typeface="Tahoma" pitchFamily="34" charset="0"/>
              </a:rPr>
              <a:t>if not assign Enter Key</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SELECT SINGLE * FROM customers </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WHERE id = customers-id.</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LEAVE TO SCREEN 200.</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ENDCASE. </a:t>
            </a:r>
            <a:endParaRPr lang="th-TH" altLang="en-US" sz="1600" dirty="0">
              <a:solidFill>
                <a:schemeClr val="tx1"/>
              </a:solidFill>
              <a:latin typeface="Tahoma" pitchFamily="34" charset="0"/>
              <a:cs typeface="Tahoma" pitchFamily="34" charset="0"/>
            </a:endParaRP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ENDMODULE.</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8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SAP R/3 Architecture</a:t>
            </a:r>
            <a:endParaRPr lang="en-US" dirty="0"/>
          </a:p>
        </p:txBody>
      </p:sp>
      <p:sp>
        <p:nvSpPr>
          <p:cNvPr id="5" name="Rectangle 4"/>
          <p:cNvSpPr/>
          <p:nvPr/>
        </p:nvSpPr>
        <p:spPr>
          <a:xfrm>
            <a:off x="76200" y="1066800"/>
            <a:ext cx="8915400" cy="4708981"/>
          </a:xfrm>
          <a:prstGeom prst="rect">
            <a:avLst/>
          </a:prstGeom>
        </p:spPr>
        <p:txBody>
          <a:bodyPr wrap="square">
            <a:spAutoFit/>
          </a:bodyPr>
          <a:lstStyle/>
          <a:p>
            <a:pPr marL="342900" indent="-342900">
              <a:buFont typeface="Arial" pitchFamily="34" charset="0"/>
              <a:buChar char="•"/>
            </a:pPr>
            <a:r>
              <a:rPr lang="en-US" altLang="en-US" sz="2000" dirty="0"/>
              <a:t>You can speed up and secure data throughput to the database by placing the database on a separate host. The database server host then communicates only with the R/3 application servers. By isolating the database completely from the rest of the corporate network, you prevent unauthorized access to sensitive data and ensure high performance</a:t>
            </a:r>
          </a:p>
          <a:p>
            <a:pPr marL="342900" indent="-342900">
              <a:buFont typeface="Arial" pitchFamily="34" charset="0"/>
              <a:buChar char="•"/>
            </a:pPr>
            <a:endParaRPr lang="en-US" altLang="en-US" sz="2000" dirty="0"/>
          </a:p>
          <a:p>
            <a:pPr marL="342900" indent="-342900">
              <a:buFont typeface="Arial" pitchFamily="34" charset="0"/>
              <a:buChar char="•"/>
            </a:pPr>
            <a:r>
              <a:rPr lang="en-US" sz="2000" dirty="0"/>
              <a:t>For data backup purposes you may need to connect the database server to a dedicated network (SAN = Storage Area Network).</a:t>
            </a:r>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81400"/>
            <a:ext cx="4562475" cy="24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23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endParaRPr lang="en-IN" dirty="0"/>
          </a:p>
        </p:txBody>
      </p:sp>
      <p:sp>
        <p:nvSpPr>
          <p:cNvPr id="12" name="Rectangle 11"/>
          <p:cNvSpPr/>
          <p:nvPr/>
        </p:nvSpPr>
        <p:spPr>
          <a:xfrm>
            <a:off x="228600" y="994012"/>
            <a:ext cx="4953000" cy="1596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pPr>
            <a:r>
              <a:rPr lang="en-US" altLang="en-US" sz="1600" b="1" i="1" dirty="0">
                <a:solidFill>
                  <a:schemeClr val="tx2"/>
                </a:solidFill>
                <a:latin typeface="Tahoma" pitchFamily="34" charset="0"/>
                <a:cs typeface="Tahoma" pitchFamily="34" charset="0"/>
              </a:rPr>
              <a:t>Screen 200</a:t>
            </a:r>
            <a:endParaRPr lang="en-US" altLang="en-US" sz="1600" dirty="0">
              <a:solidFill>
                <a:schemeClr val="tx1"/>
              </a:solidFill>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PROCESS BEFORE OUTPUT.</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STATUS_0200.</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PROCESS AFTER INPUT.</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USER_COMMAND_0200.</a:t>
            </a:r>
            <a:endParaRPr lang="en-US" altLang="en-US" sz="1600" dirty="0">
              <a:solidFill>
                <a:schemeClr val="tx1"/>
              </a:solidFill>
              <a:latin typeface="Tahoma" pitchFamily="34" charset="0"/>
            </a:endParaRPr>
          </a:p>
        </p:txBody>
      </p:sp>
      <p:sp>
        <p:nvSpPr>
          <p:cNvPr id="5" name="Rectangle 4"/>
          <p:cNvSpPr/>
          <p:nvPr/>
        </p:nvSpPr>
        <p:spPr>
          <a:xfrm>
            <a:off x="5562599" y="2057400"/>
            <a:ext cx="3546143"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pPr>
            <a:r>
              <a:rPr lang="en-US" altLang="en-US" sz="1600" b="1" i="1" dirty="0">
                <a:solidFill>
                  <a:schemeClr val="tx2"/>
                </a:solidFill>
                <a:latin typeface="Tahoma" pitchFamily="34" charset="0"/>
              </a:rPr>
              <a:t>Screen 200</a:t>
            </a:r>
            <a:endParaRPr lang="en-US" altLang="en-US" sz="1600" dirty="0">
              <a:solidFill>
                <a:schemeClr val="tx1"/>
              </a:solidFill>
              <a:latin typeface="Tahoma" pitchFamily="34" charset="0"/>
            </a:endParaRP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MODULE status_0200 OUTPUT.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SET PF-STATUS </a:t>
            </a:r>
            <a:r>
              <a:rPr lang="en-US" altLang="en-US" sz="1600" dirty="0">
                <a:solidFill>
                  <a:schemeClr val="tx1"/>
                </a:solidFill>
                <a:latin typeface="Times New Roman"/>
              </a:rPr>
              <a:t>‘</a:t>
            </a:r>
            <a:r>
              <a:rPr lang="en-US" altLang="en-US" sz="1600" dirty="0">
                <a:solidFill>
                  <a:schemeClr val="tx1"/>
                </a:solidFill>
                <a:latin typeface="Tahoma" pitchFamily="34" charset="0"/>
              </a:rPr>
              <a:t>0200</a:t>
            </a:r>
            <a:r>
              <a:rPr lang="en-US" altLang="en-US" sz="1600" dirty="0">
                <a:solidFill>
                  <a:schemeClr val="tx1"/>
                </a:solidFill>
                <a:latin typeface="Times New Roman"/>
              </a:rPr>
              <a:t>’</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SET TITLEBAR </a:t>
            </a:r>
            <a:r>
              <a:rPr lang="en-US" altLang="en-US" sz="1600" dirty="0">
                <a:solidFill>
                  <a:schemeClr val="tx1"/>
                </a:solidFill>
                <a:latin typeface="Times New Roman"/>
              </a:rPr>
              <a:t>‘</a:t>
            </a:r>
            <a:r>
              <a:rPr lang="en-US" altLang="en-US" sz="1600" dirty="0">
                <a:solidFill>
                  <a:schemeClr val="tx1"/>
                </a:solidFill>
                <a:latin typeface="Tahoma" pitchFamily="34" charset="0"/>
              </a:rPr>
              <a:t>0200</a:t>
            </a:r>
            <a:r>
              <a:rPr lang="en-US" altLang="en-US" sz="1600" dirty="0">
                <a:solidFill>
                  <a:schemeClr val="tx1"/>
                </a:solidFill>
                <a:latin typeface="Times New Roman"/>
              </a:rPr>
              <a:t>’</a:t>
            </a:r>
            <a:r>
              <a:rPr lang="en-US" altLang="en-US" sz="1600" dirty="0">
                <a:solidFill>
                  <a:schemeClr val="tx1"/>
                </a:solidFill>
                <a:latin typeface="Tahoma" pitchFamily="34" charset="0"/>
              </a:rPr>
              <a:t>.</a:t>
            </a:r>
            <a:endParaRPr lang="th-TH" altLang="en-US" sz="1600" dirty="0">
              <a:solidFill>
                <a:schemeClr val="tx1"/>
              </a:solidFill>
              <a:latin typeface="Tahoma" pitchFamily="34" charset="0"/>
            </a:endParaRP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ENDMODULE.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175000"/>
            <a:ext cx="499903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60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Exercise : Customers Maintenance</a:t>
            </a:r>
            <a:r>
              <a:rPr lang="en-US" dirty="0"/>
              <a:t> </a:t>
            </a:r>
            <a:endParaRPr lang="en-IN" dirty="0"/>
          </a:p>
        </p:txBody>
      </p:sp>
      <p:sp>
        <p:nvSpPr>
          <p:cNvPr id="5" name="Rectangle 3"/>
          <p:cNvSpPr txBox="1">
            <a:spLocks noChangeArrowheads="1"/>
          </p:cNvSpPr>
          <p:nvPr/>
        </p:nvSpPr>
        <p:spPr>
          <a:xfrm>
            <a:off x="611188" y="1066800"/>
            <a:ext cx="8281987" cy="17526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Create Dialog Program : SAPMZ</a:t>
            </a:r>
            <a:r>
              <a:rPr lang="en-US" altLang="en-US" u="sng">
                <a:solidFill>
                  <a:schemeClr val="tx2"/>
                </a:solidFill>
              </a:rPr>
              <a:t>CUST&lt;</a:t>
            </a:r>
            <a:r>
              <a:rPr lang="en-US" altLang="en-US" b="1" i="1" u="sng">
                <a:solidFill>
                  <a:schemeClr val="hlink"/>
                </a:solidFill>
              </a:rPr>
              <a:t>nn</a:t>
            </a:r>
            <a:r>
              <a:rPr lang="en-US" altLang="en-US" u="sng">
                <a:solidFill>
                  <a:schemeClr val="tx2"/>
                </a:solidFill>
              </a:rPr>
              <a:t>&gt;</a:t>
            </a:r>
          </a:p>
          <a:p>
            <a:pPr fontAlgn="auto">
              <a:spcAft>
                <a:spcPts val="0"/>
              </a:spcAft>
            </a:pPr>
            <a:r>
              <a:rPr lang="en-US" altLang="en-US"/>
              <a:t>Transaction Code : Z</a:t>
            </a:r>
            <a:r>
              <a:rPr lang="en-US" altLang="en-US" u="sng">
                <a:solidFill>
                  <a:schemeClr val="tx2"/>
                </a:solidFill>
              </a:rPr>
              <a:t>CUST&lt;</a:t>
            </a:r>
            <a:r>
              <a:rPr lang="en-US" altLang="en-US" b="1" i="1" u="sng">
                <a:solidFill>
                  <a:schemeClr val="hlink"/>
                </a:solidFill>
              </a:rPr>
              <a:t>nn</a:t>
            </a:r>
            <a:r>
              <a:rPr lang="en-US" altLang="en-US" u="sng">
                <a:solidFill>
                  <a:schemeClr val="tx2"/>
                </a:solidFill>
              </a:rPr>
              <a:t>&gt;</a:t>
            </a:r>
            <a:endParaRPr lang="th-TH" altLang="en-US" u="sng" dirty="0">
              <a:solidFill>
                <a:schemeClr val="tx2"/>
              </a:solidFill>
            </a:endParaRPr>
          </a:p>
        </p:txBody>
      </p:sp>
      <p:sp>
        <p:nvSpPr>
          <p:cNvPr id="6" name="AutoShape 3"/>
          <p:cNvSpPr>
            <a:spLocks noChangeArrowheads="1"/>
          </p:cNvSpPr>
          <p:nvPr/>
        </p:nvSpPr>
        <p:spPr bwMode="auto">
          <a:xfrm>
            <a:off x="4257676" y="2917825"/>
            <a:ext cx="576262" cy="863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 name="AutoShape 4"/>
          <p:cNvSpPr>
            <a:spLocks noChangeArrowheads="1"/>
          </p:cNvSpPr>
          <p:nvPr/>
        </p:nvSpPr>
        <p:spPr bwMode="auto">
          <a:xfrm rot="10800000">
            <a:off x="4257676" y="4070350"/>
            <a:ext cx="576262" cy="863600"/>
          </a:xfrm>
          <a:custGeom>
            <a:avLst/>
            <a:gdLst>
              <a:gd name="G0" fmla="+- 15412 0 0"/>
              <a:gd name="G1" fmla="+- 5400 0 0"/>
              <a:gd name="G2" fmla="+- 21600 0 5400"/>
              <a:gd name="G3" fmla="+- 10800 0 5400"/>
              <a:gd name="G4" fmla="+- 21600 0 15412"/>
              <a:gd name="G5" fmla="*/ G4 G3 10800"/>
              <a:gd name="G6" fmla="+- 21600 0 G5"/>
              <a:gd name="T0" fmla="*/ 15412 w 21600"/>
              <a:gd name="T1" fmla="*/ 0 h 21600"/>
              <a:gd name="T2" fmla="*/ 0 w 21600"/>
              <a:gd name="T3" fmla="*/ 10800 h 21600"/>
              <a:gd name="T4" fmla="*/ 1541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12" y="0"/>
                </a:moveTo>
                <a:lnTo>
                  <a:pt x="15412" y="5400"/>
                </a:lnTo>
                <a:lnTo>
                  <a:pt x="3375" y="5400"/>
                </a:lnTo>
                <a:lnTo>
                  <a:pt x="3375" y="16200"/>
                </a:lnTo>
                <a:lnTo>
                  <a:pt x="15412" y="16200"/>
                </a:lnTo>
                <a:lnTo>
                  <a:pt x="15412"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8" name="Text Box 5"/>
          <p:cNvSpPr txBox="1">
            <a:spLocks noChangeArrowheads="1"/>
          </p:cNvSpPr>
          <p:nvPr/>
        </p:nvSpPr>
        <p:spPr bwMode="auto">
          <a:xfrm>
            <a:off x="152400" y="1981200"/>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Screen : 100</a:t>
            </a:r>
            <a:endParaRPr lang="th-TH" altLang="en-US"/>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486025"/>
            <a:ext cx="3876675" cy="2686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2413000"/>
            <a:ext cx="3876675" cy="29432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C:\Users\rohith.yadlapati\Desktop\jvbnl fs documents\jbvnl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5222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the Cursor Position Dynamically</a:t>
            </a:r>
            <a:endParaRPr lang="en-IN" dirty="0"/>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1389062"/>
            <a:ext cx="3943350" cy="29337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6" name="Oval 5"/>
          <p:cNvSpPr>
            <a:spLocks noChangeArrowheads="1"/>
          </p:cNvSpPr>
          <p:nvPr/>
        </p:nvSpPr>
        <p:spPr bwMode="auto">
          <a:xfrm>
            <a:off x="5903913" y="3910012"/>
            <a:ext cx="1008062" cy="360363"/>
          </a:xfrm>
          <a:prstGeom prst="ellipse">
            <a:avLst/>
          </a:prstGeom>
          <a:noFill/>
          <a:ln w="28575">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 name="Line 6"/>
          <p:cNvSpPr>
            <a:spLocks noChangeShapeType="1"/>
          </p:cNvSpPr>
          <p:nvPr/>
        </p:nvSpPr>
        <p:spPr bwMode="auto">
          <a:xfrm>
            <a:off x="6335713" y="4197350"/>
            <a:ext cx="0" cy="576262"/>
          </a:xfrm>
          <a:prstGeom prst="line">
            <a:avLst/>
          </a:prstGeom>
          <a:noFill/>
          <a:ln w="47625" cap="rnd">
            <a:solidFill>
              <a:srgbClr val="FF0000"/>
            </a:solidFill>
            <a:prstDash val="sysDot"/>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8" name="Text Box 7"/>
          <p:cNvSpPr txBox="1">
            <a:spLocks noChangeArrowheads="1"/>
          </p:cNvSpPr>
          <p:nvPr/>
        </p:nvSpPr>
        <p:spPr bwMode="auto">
          <a:xfrm>
            <a:off x="5616575" y="4845050"/>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a:t>Cursor Position</a:t>
            </a:r>
            <a:endParaRPr lang="th-TH" altLang="en-US" sz="1600" b="1" i="1"/>
          </a:p>
        </p:txBody>
      </p:sp>
      <p:sp>
        <p:nvSpPr>
          <p:cNvPr id="19" name="Rectangle 8"/>
          <p:cNvSpPr>
            <a:spLocks noChangeArrowheads="1"/>
          </p:cNvSpPr>
          <p:nvPr/>
        </p:nvSpPr>
        <p:spPr bwMode="auto">
          <a:xfrm>
            <a:off x="360363" y="1533525"/>
            <a:ext cx="3527425"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000"/>
              <a:t>PROCESS BEFORE OUTPUT.</a:t>
            </a:r>
          </a:p>
          <a:p>
            <a:r>
              <a:rPr lang="en-US" altLang="en-US" sz="2000"/>
              <a:t> MODULE STATUS_0200.</a:t>
            </a:r>
          </a:p>
          <a:p>
            <a:r>
              <a:rPr lang="en-US" altLang="en-US" sz="2000"/>
              <a:t> </a:t>
            </a:r>
            <a:r>
              <a:rPr lang="en-US" altLang="en-US" sz="2000">
                <a:solidFill>
                  <a:schemeClr val="hlink"/>
                </a:solidFill>
              </a:rPr>
              <a:t>MODULE set_cursor.</a:t>
            </a:r>
            <a:endParaRPr lang="th-TH" altLang="en-US" sz="2000">
              <a:solidFill>
                <a:schemeClr val="hlink"/>
              </a:solidFill>
            </a:endParaRPr>
          </a:p>
        </p:txBody>
      </p:sp>
      <p:sp>
        <p:nvSpPr>
          <p:cNvPr id="20" name="Rectangle 9"/>
          <p:cNvSpPr>
            <a:spLocks noChangeArrowheads="1"/>
          </p:cNvSpPr>
          <p:nvPr/>
        </p:nvSpPr>
        <p:spPr bwMode="auto">
          <a:xfrm>
            <a:off x="360363" y="3478212"/>
            <a:ext cx="4535487" cy="1655763"/>
          </a:xfrm>
          <a:prstGeom prst="rect">
            <a:avLst/>
          </a:prstGeom>
          <a:solidFill>
            <a:schemeClr val="bg1"/>
          </a:solidFill>
          <a:ln w="31750">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000"/>
          </a:p>
          <a:p>
            <a:r>
              <a:rPr lang="en-US" altLang="en-US" sz="2000"/>
              <a:t> </a:t>
            </a:r>
            <a:r>
              <a:rPr lang="en-US" altLang="en-US" sz="1800"/>
              <a:t>MODULE set_cursor OUTPUT.</a:t>
            </a:r>
          </a:p>
          <a:p>
            <a:r>
              <a:rPr lang="en-US" altLang="en-US" sz="1800"/>
              <a:t>   SET CURSOR FIELD </a:t>
            </a:r>
            <a:r>
              <a:rPr lang="en-US" altLang="en-US" sz="1800">
                <a:latin typeface="Times New Roman"/>
              </a:rPr>
              <a:t>‘</a:t>
            </a:r>
            <a:r>
              <a:rPr lang="en-US" altLang="en-US" sz="1800"/>
              <a:t>CUSTOMERS-CITY</a:t>
            </a:r>
            <a:r>
              <a:rPr lang="en-US" altLang="en-US" sz="1800">
                <a:latin typeface="Times New Roman"/>
              </a:rPr>
              <a:t>’</a:t>
            </a:r>
            <a:endParaRPr lang="en-US" altLang="en-US" sz="1800"/>
          </a:p>
          <a:p>
            <a:r>
              <a:rPr lang="en-US" altLang="en-US" sz="1800"/>
              <a:t>        OFFSET 3. </a:t>
            </a:r>
          </a:p>
          <a:p>
            <a:r>
              <a:rPr lang="en-US" altLang="en-US" sz="1800"/>
              <a:t> ENDMODULE.</a:t>
            </a:r>
          </a:p>
          <a:p>
            <a:endParaRPr lang="en-US" altLang="en-US" sz="1800"/>
          </a:p>
        </p:txBody>
      </p:sp>
      <p:sp>
        <p:nvSpPr>
          <p:cNvPr id="21" name="AutoShape 10"/>
          <p:cNvSpPr>
            <a:spLocks noChangeArrowheads="1"/>
          </p:cNvSpPr>
          <p:nvPr/>
        </p:nvSpPr>
        <p:spPr bwMode="auto">
          <a:xfrm>
            <a:off x="431800" y="2613025"/>
            <a:ext cx="144463" cy="865187"/>
          </a:xfrm>
          <a:prstGeom prst="curvedRightArrow">
            <a:avLst>
              <a:gd name="adj1" fmla="val 119780"/>
              <a:gd name="adj2" fmla="val 239559"/>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10"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530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Avoiding the Unexpected Processing Step of </a:t>
            </a:r>
            <a:r>
              <a:rPr lang="en-US" altLang="en-US" dirty="0" err="1"/>
              <a:t>ok_code</a:t>
            </a:r>
            <a:r>
              <a:rPr lang="en-US" altLang="en-US" dirty="0"/>
              <a:t> Field</a:t>
            </a:r>
            <a:endParaRPr lang="en-IN" dirty="0"/>
          </a:p>
        </p:txBody>
      </p:sp>
      <p:sp>
        <p:nvSpPr>
          <p:cNvPr id="9" name="Rectangle 8"/>
          <p:cNvSpPr/>
          <p:nvPr/>
        </p:nvSpPr>
        <p:spPr>
          <a:xfrm>
            <a:off x="152400" y="1143000"/>
            <a:ext cx="5382904"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2000" b="1" i="1" dirty="0">
                <a:solidFill>
                  <a:schemeClr val="tx1"/>
                </a:solidFill>
                <a:latin typeface="Tahoma" pitchFamily="34" charset="0"/>
              </a:rPr>
              <a:t>TOP Include</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TABLES customers.</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DATA </a:t>
            </a:r>
            <a:r>
              <a:rPr lang="en-US" altLang="en-US" dirty="0" err="1">
                <a:solidFill>
                  <a:schemeClr val="tx1"/>
                </a:solidFill>
                <a:latin typeface="Tahoma" pitchFamily="34" charset="0"/>
              </a:rPr>
              <a:t>ok_code</a:t>
            </a:r>
            <a:r>
              <a:rPr lang="en-US" altLang="en-US" dirty="0">
                <a:solidFill>
                  <a:schemeClr val="tx1"/>
                </a:solidFill>
                <a:latin typeface="Tahoma" pitchFamily="34" charset="0"/>
              </a:rPr>
              <a:t> TYPE </a:t>
            </a:r>
            <a:r>
              <a:rPr lang="en-US" altLang="en-US" dirty="0" err="1">
                <a:solidFill>
                  <a:schemeClr val="tx1"/>
                </a:solidFill>
                <a:latin typeface="Tahoma" pitchFamily="34" charset="0"/>
              </a:rPr>
              <a:t>sy-ucomm</a:t>
            </a:r>
            <a:r>
              <a:rPr lang="en-US" altLang="en-US"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DATA </a:t>
            </a:r>
            <a:r>
              <a:rPr lang="en-US" altLang="en-US" dirty="0" err="1">
                <a:solidFill>
                  <a:schemeClr val="tx1"/>
                </a:solidFill>
                <a:latin typeface="Tahoma" pitchFamily="34" charset="0"/>
              </a:rPr>
              <a:t>save_ok</a:t>
            </a:r>
            <a:r>
              <a:rPr lang="en-US" altLang="en-US" dirty="0">
                <a:solidFill>
                  <a:schemeClr val="tx1"/>
                </a:solidFill>
                <a:latin typeface="Tahoma" pitchFamily="34" charset="0"/>
              </a:rPr>
              <a:t> TYPE </a:t>
            </a:r>
            <a:r>
              <a:rPr lang="en-US" altLang="en-US" dirty="0" err="1">
                <a:solidFill>
                  <a:schemeClr val="tx1"/>
                </a:solidFill>
                <a:latin typeface="Tahoma" pitchFamily="34" charset="0"/>
              </a:rPr>
              <a:t>sy-ucomm</a:t>
            </a:r>
            <a:r>
              <a:rPr lang="en-US" altLang="en-US" dirty="0">
                <a:solidFill>
                  <a:schemeClr val="tx1"/>
                </a:solidFill>
                <a:latin typeface="Tahoma" pitchFamily="34" charset="0"/>
              </a:rPr>
              <a:t>.</a:t>
            </a:r>
          </a:p>
        </p:txBody>
      </p:sp>
      <p:sp>
        <p:nvSpPr>
          <p:cNvPr id="10" name="Rectangle 9"/>
          <p:cNvSpPr/>
          <p:nvPr/>
        </p:nvSpPr>
        <p:spPr>
          <a:xfrm>
            <a:off x="3380096" y="2590800"/>
            <a:ext cx="5382904"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pPr>
            <a:r>
              <a:rPr lang="en-US" altLang="en-US" sz="1600" b="1" i="1" dirty="0">
                <a:solidFill>
                  <a:schemeClr val="tx1"/>
                </a:solidFill>
                <a:latin typeface="Tahoma" pitchFamily="34" charset="0"/>
              </a:rPr>
              <a:t>Screen 100 : PAI</a:t>
            </a:r>
          </a:p>
          <a:p>
            <a:pPr>
              <a:lnSpc>
                <a:spcPct val="90000"/>
              </a:lnSpc>
              <a:spcBef>
                <a:spcPct val="20000"/>
              </a:spcBef>
              <a:buClr>
                <a:schemeClr val="folHlink"/>
              </a:buClr>
              <a:buSzPct val="60000"/>
            </a:pPr>
            <a:r>
              <a:rPr lang="en-US" altLang="en-US" sz="1600" b="1" i="1" dirty="0">
                <a:solidFill>
                  <a:schemeClr val="tx1"/>
                </a:solidFill>
                <a:latin typeface="Tahoma" pitchFamily="34" charset="0"/>
              </a:rPr>
              <a:t>  </a:t>
            </a:r>
            <a:r>
              <a:rPr lang="en-US" altLang="en-US" sz="1600" dirty="0">
                <a:solidFill>
                  <a:schemeClr val="tx1"/>
                </a:solidFill>
                <a:latin typeface="Tahoma" pitchFamily="34" charset="0"/>
              </a:rPr>
              <a:t>MODULE user_command_0100 INPUT.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a:t>
            </a:r>
            <a:r>
              <a:rPr lang="en-US" altLang="en-US" sz="1600" dirty="0" err="1">
                <a:solidFill>
                  <a:schemeClr val="tx1"/>
                </a:solidFill>
                <a:latin typeface="Tahoma" pitchFamily="34" charset="0"/>
              </a:rPr>
              <a:t>save_ok</a:t>
            </a:r>
            <a:r>
              <a:rPr lang="en-US" altLang="en-US" sz="1600" dirty="0">
                <a:solidFill>
                  <a:schemeClr val="tx1"/>
                </a:solidFill>
                <a:latin typeface="Tahoma" pitchFamily="34" charset="0"/>
              </a:rPr>
              <a:t> = </a:t>
            </a:r>
            <a:r>
              <a:rPr lang="en-US" altLang="en-US" sz="1600" dirty="0" err="1">
                <a:solidFill>
                  <a:schemeClr val="tx1"/>
                </a:solidFill>
                <a:latin typeface="Tahoma" pitchFamily="34" charset="0"/>
              </a:rPr>
              <a:t>ok_code</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CLEAR </a:t>
            </a:r>
            <a:r>
              <a:rPr lang="en-US" altLang="en-US" sz="1600" dirty="0" err="1">
                <a:solidFill>
                  <a:schemeClr val="tx1"/>
                </a:solidFill>
                <a:latin typeface="Tahoma" pitchFamily="34" charset="0"/>
              </a:rPr>
              <a:t>ok_code</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CASE </a:t>
            </a:r>
            <a:r>
              <a:rPr lang="en-US" altLang="en-US" sz="1600" dirty="0" err="1">
                <a:solidFill>
                  <a:schemeClr val="tx1"/>
                </a:solidFill>
                <a:latin typeface="Tahoma" pitchFamily="34" charset="0"/>
              </a:rPr>
              <a:t>save_ok</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WHEN </a:t>
            </a:r>
            <a:r>
              <a:rPr lang="en-US" altLang="en-US" sz="1600" dirty="0">
                <a:solidFill>
                  <a:schemeClr val="tx1"/>
                </a:solidFill>
                <a:latin typeface="Times New Roman"/>
              </a:rPr>
              <a:t>‘</a:t>
            </a:r>
            <a:r>
              <a:rPr lang="en-US" altLang="en-US" sz="1600" dirty="0">
                <a:solidFill>
                  <a:schemeClr val="tx1"/>
                </a:solidFill>
                <a:latin typeface="Tahoma" pitchFamily="34" charset="0"/>
              </a:rPr>
              <a:t>BACK</a:t>
            </a:r>
            <a:r>
              <a:rPr lang="en-US" altLang="en-US" sz="1600" dirty="0">
                <a:solidFill>
                  <a:schemeClr val="tx1"/>
                </a:solidFill>
                <a:latin typeface="Times New Roman"/>
              </a:rPr>
              <a:t>’</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LEAVE PROGRAM.</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WHEN space. </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SELECT SINGLE * FROM customers WHERE id = 				customers-id.</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LEAVE TO SCREEN 200.</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ENDCASE. </a:t>
            </a:r>
            <a:endParaRPr lang="th-TH" altLang="en-US" sz="1600" dirty="0">
              <a:solidFill>
                <a:schemeClr val="tx1"/>
              </a:solidFill>
              <a:latin typeface="Tahoma" pitchFamily="34" charset="0"/>
            </a:endParaRP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ENDMODULE.</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91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Avoiding the Unexpected Processing Step of </a:t>
            </a:r>
            <a:r>
              <a:rPr lang="en-US" altLang="en-US" dirty="0" err="1"/>
              <a:t>ok_code</a:t>
            </a:r>
            <a:r>
              <a:rPr lang="en-US" altLang="en-US" dirty="0"/>
              <a:t> Field</a:t>
            </a:r>
            <a:endParaRPr lang="en-IN" dirty="0"/>
          </a:p>
        </p:txBody>
      </p:sp>
      <p:sp>
        <p:nvSpPr>
          <p:cNvPr id="10" name="Rectangle 9"/>
          <p:cNvSpPr/>
          <p:nvPr/>
        </p:nvSpPr>
        <p:spPr>
          <a:xfrm>
            <a:off x="685800" y="1219200"/>
            <a:ext cx="8077200"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pPr>
            <a:r>
              <a:rPr lang="en-US" altLang="en-US" sz="2800" b="1" i="1" dirty="0">
                <a:solidFill>
                  <a:schemeClr val="tx1"/>
                </a:solidFill>
                <a:latin typeface="Tahoma" pitchFamily="34" charset="0"/>
              </a:rPr>
              <a:t>Screen 200 : PAI </a:t>
            </a:r>
          </a:p>
          <a:p>
            <a:pPr>
              <a:lnSpc>
                <a:spcPct val="90000"/>
              </a:lnSpc>
              <a:spcBef>
                <a:spcPct val="20000"/>
              </a:spcBef>
              <a:buClr>
                <a:schemeClr val="folHlink"/>
              </a:buClr>
              <a:buSzPct val="60000"/>
              <a:buFont typeface="Wingdings" pitchFamily="2" charset="2"/>
              <a:buNone/>
            </a:pPr>
            <a:r>
              <a:rPr lang="en-US" altLang="en-US" sz="2400" dirty="0">
                <a:solidFill>
                  <a:schemeClr val="tx1"/>
                </a:solidFill>
                <a:latin typeface="Tahoma" pitchFamily="34" charset="0"/>
              </a:rPr>
              <a:t>  </a:t>
            </a:r>
            <a:r>
              <a:rPr lang="en-US" altLang="en-US" sz="1600" dirty="0">
                <a:solidFill>
                  <a:schemeClr val="tx1"/>
                </a:solidFill>
                <a:latin typeface="Tahoma" pitchFamily="34" charset="0"/>
              </a:rPr>
              <a:t>MODULE user_command_0200 INPUT.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a:t>
            </a:r>
            <a:r>
              <a:rPr lang="en-US" altLang="en-US" sz="1600" dirty="0" err="1">
                <a:solidFill>
                  <a:schemeClr val="tx1"/>
                </a:solidFill>
                <a:latin typeface="Tahoma" pitchFamily="34" charset="0"/>
              </a:rPr>
              <a:t>save_ok</a:t>
            </a:r>
            <a:r>
              <a:rPr lang="en-US" altLang="en-US" sz="1600" dirty="0">
                <a:solidFill>
                  <a:schemeClr val="tx1"/>
                </a:solidFill>
                <a:latin typeface="Tahoma" pitchFamily="34" charset="0"/>
              </a:rPr>
              <a:t> = </a:t>
            </a:r>
            <a:r>
              <a:rPr lang="en-US" altLang="en-US" sz="1600" dirty="0" err="1">
                <a:solidFill>
                  <a:schemeClr val="tx1"/>
                </a:solidFill>
                <a:latin typeface="Tahoma" pitchFamily="34" charset="0"/>
              </a:rPr>
              <a:t>ok_code</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CLEAR </a:t>
            </a:r>
            <a:r>
              <a:rPr lang="en-US" altLang="en-US" sz="1600" dirty="0" err="1">
                <a:solidFill>
                  <a:schemeClr val="tx1"/>
                </a:solidFill>
                <a:latin typeface="Tahoma" pitchFamily="34" charset="0"/>
              </a:rPr>
              <a:t>ok_code</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CASE </a:t>
            </a:r>
            <a:r>
              <a:rPr lang="en-US" altLang="en-US" sz="1600" dirty="0" err="1">
                <a:solidFill>
                  <a:schemeClr val="tx1"/>
                </a:solidFill>
                <a:latin typeface="Tahoma" pitchFamily="34" charset="0"/>
              </a:rPr>
              <a:t>save_ok</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WHEN </a:t>
            </a:r>
            <a:r>
              <a:rPr lang="en-US" altLang="en-US" sz="1600" dirty="0">
                <a:solidFill>
                  <a:schemeClr val="tx1"/>
                </a:solidFill>
                <a:latin typeface="Times New Roman"/>
              </a:rPr>
              <a:t>‘</a:t>
            </a:r>
            <a:r>
              <a:rPr lang="en-US" altLang="en-US" sz="1600" dirty="0">
                <a:solidFill>
                  <a:schemeClr val="tx1"/>
                </a:solidFill>
                <a:latin typeface="Tahoma" pitchFamily="34" charset="0"/>
              </a:rPr>
              <a:t>BACK</a:t>
            </a:r>
            <a:r>
              <a:rPr lang="en-US" altLang="en-US" sz="1600" dirty="0">
                <a:solidFill>
                  <a:schemeClr val="tx1"/>
                </a:solidFill>
                <a:latin typeface="Times New Roman"/>
              </a:rPr>
              <a:t>’</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LEAVE TO SCREEN 100.</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WHEN space.</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LEAVE TO SCREEN 200.</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WHEN </a:t>
            </a:r>
            <a:r>
              <a:rPr lang="en-US" altLang="en-US" sz="1600" dirty="0">
                <a:solidFill>
                  <a:schemeClr val="tx1"/>
                </a:solidFill>
                <a:latin typeface="Times New Roman"/>
              </a:rPr>
              <a:t>‘</a:t>
            </a:r>
            <a:r>
              <a:rPr lang="en-US" altLang="en-US" sz="1600" dirty="0">
                <a:solidFill>
                  <a:schemeClr val="tx1"/>
                </a:solidFill>
                <a:latin typeface="Tahoma" pitchFamily="34" charset="0"/>
              </a:rPr>
              <a:t>SAVE</a:t>
            </a:r>
            <a:r>
              <a:rPr lang="en-US" altLang="en-US" sz="1600" dirty="0">
                <a:solidFill>
                  <a:schemeClr val="tx1"/>
                </a:solidFill>
                <a:latin typeface="Times New Roman"/>
              </a:rPr>
              <a:t>’</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UPDATE customers.</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MESSAGE s000(38) WITH </a:t>
            </a:r>
            <a:r>
              <a:rPr lang="en-US" altLang="en-US" sz="1600" dirty="0">
                <a:solidFill>
                  <a:schemeClr val="tx1"/>
                </a:solidFill>
                <a:latin typeface="Times New Roman"/>
              </a:rPr>
              <a:t>‘</a:t>
            </a:r>
            <a:r>
              <a:rPr lang="en-US" altLang="en-US" sz="1600" dirty="0">
                <a:solidFill>
                  <a:schemeClr val="tx1"/>
                </a:solidFill>
                <a:latin typeface="Tahoma" pitchFamily="34" charset="0"/>
              </a:rPr>
              <a:t>Update OK!</a:t>
            </a:r>
            <a:r>
              <a:rPr lang="en-US" altLang="en-US" sz="1600" dirty="0">
                <a:solidFill>
                  <a:schemeClr val="tx1"/>
                </a:solidFill>
                <a:latin typeface="Times New Roman"/>
              </a:rPr>
              <a:t>’</a:t>
            </a:r>
            <a:r>
              <a:rPr lang="en-US" altLang="en-US" sz="1600"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LEAVE TO SCREEN 100.</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ENDCASE. </a:t>
            </a:r>
            <a:endParaRPr lang="th-TH" altLang="en-US" sz="1600" dirty="0">
              <a:solidFill>
                <a:schemeClr val="tx1"/>
              </a:solidFill>
              <a:latin typeface="Tahoma" pitchFamily="34" charset="0"/>
            </a:endParaRP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rPr>
              <a:t>   ENDMODULE.</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107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 Change</a:t>
            </a:r>
            <a:endParaRPr lang="en-IN"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57400"/>
            <a:ext cx="8640763" cy="2981325"/>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57175" y="1371600"/>
            <a:ext cx="86344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Specify the </a:t>
            </a:r>
            <a:r>
              <a:rPr lang="en-US" altLang="en-US" b="1" dirty="0"/>
              <a:t>Enter</a:t>
            </a:r>
            <a:r>
              <a:rPr lang="en-US" altLang="en-US" dirty="0"/>
              <a:t> Function at GUI Status</a:t>
            </a:r>
            <a:endParaRPr lang="th-TH" altLang="en-US" dirty="0"/>
          </a:p>
        </p:txBody>
      </p:sp>
      <p:pic>
        <p:nvPicPr>
          <p:cNvPr id="5"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379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Enter Function</a:t>
            </a:r>
            <a:endParaRPr lang="en-IN" dirty="0"/>
          </a:p>
        </p:txBody>
      </p:sp>
      <p:sp>
        <p:nvSpPr>
          <p:cNvPr id="14" name="Rectangle 3"/>
          <p:cNvSpPr>
            <a:spLocks noChangeArrowheads="1"/>
          </p:cNvSpPr>
          <p:nvPr/>
        </p:nvSpPr>
        <p:spPr bwMode="auto">
          <a:xfrm>
            <a:off x="304800" y="12954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marL="0" indent="0">
              <a:lnSpc>
                <a:spcPct val="90000"/>
              </a:lnSpc>
              <a:spcBef>
                <a:spcPct val="20000"/>
              </a:spcBef>
              <a:buClr>
                <a:schemeClr val="folHlink"/>
              </a:buClr>
              <a:buSzPct val="60000"/>
            </a:pPr>
            <a:r>
              <a:rPr lang="en-US" altLang="en-US" sz="3200" b="1" i="1" dirty="0">
                <a:solidFill>
                  <a:schemeClr val="tx2"/>
                </a:solidFill>
                <a:latin typeface="Tahoma" pitchFamily="34" charset="0"/>
              </a:rPr>
              <a:t>Screen 100 : PAI</a:t>
            </a:r>
          </a:p>
          <a:p>
            <a:pPr>
              <a:lnSpc>
                <a:spcPct val="90000"/>
              </a:lnSpc>
              <a:spcBef>
                <a:spcPct val="20000"/>
              </a:spcBef>
              <a:buClr>
                <a:schemeClr val="folHlink"/>
              </a:buClr>
              <a:buSzPct val="60000"/>
              <a:buFont typeface="Wingdings" pitchFamily="2" charset="2"/>
              <a:buNone/>
            </a:pPr>
            <a:r>
              <a:rPr lang="en-US" altLang="en-US" sz="2800" dirty="0">
                <a:latin typeface="Tahoma" pitchFamily="34" charset="0"/>
              </a:rPr>
              <a:t>	</a:t>
            </a:r>
            <a:r>
              <a:rPr lang="en-US" altLang="en-US" dirty="0">
                <a:latin typeface="Tahoma" pitchFamily="34" charset="0"/>
              </a:rPr>
              <a:t>MODULE user_command_0100 INPUT.</a:t>
            </a:r>
          </a:p>
          <a:p>
            <a:pPr>
              <a:lnSpc>
                <a:spcPct val="90000"/>
              </a:lnSpc>
              <a:spcBef>
                <a:spcPct val="20000"/>
              </a:spcBef>
              <a:buClr>
                <a:schemeClr val="folHlink"/>
              </a:buClr>
              <a:buSzPct val="60000"/>
              <a:buFont typeface="Wingdings" pitchFamily="2" charset="2"/>
              <a:buNone/>
            </a:pPr>
            <a:r>
              <a:rPr lang="en-US" altLang="en-US" dirty="0">
                <a:solidFill>
                  <a:srgbClr val="0000CC"/>
                </a:solidFill>
                <a:latin typeface="Tahoma" pitchFamily="34" charset="0"/>
              </a:rPr>
              <a:t>    </a:t>
            </a:r>
            <a:r>
              <a:rPr lang="en-US" altLang="en-US" dirty="0">
                <a:latin typeface="Tahoma" pitchFamily="34" charset="0"/>
              </a:rPr>
              <a:t>CASE </a:t>
            </a:r>
            <a:r>
              <a:rPr lang="en-US" altLang="en-US" dirty="0" err="1">
                <a:latin typeface="Tahoma" pitchFamily="34" charset="0"/>
              </a:rPr>
              <a:t>ok_code</a:t>
            </a:r>
            <a:r>
              <a:rPr lang="en-US" altLang="en-US" dirty="0">
                <a:latin typeface="Tahoma" pitchFamily="34" charset="0"/>
              </a:rPr>
              <a:t>.</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WHEN </a:t>
            </a:r>
            <a:r>
              <a:rPr lang="en-US" altLang="en-US" dirty="0">
                <a:latin typeface="Times New Roman"/>
              </a:rPr>
              <a:t>‘</a:t>
            </a:r>
            <a:r>
              <a:rPr lang="en-US" altLang="en-US" dirty="0">
                <a:latin typeface="Tahoma" pitchFamily="34" charset="0"/>
              </a:rPr>
              <a:t>BACK</a:t>
            </a:r>
            <a:r>
              <a:rPr lang="en-US" altLang="en-US" dirty="0">
                <a:latin typeface="Times New Roman"/>
              </a:rPr>
              <a:t>’</a:t>
            </a:r>
            <a:r>
              <a:rPr lang="en-US" altLang="en-US" dirty="0">
                <a:latin typeface="Tahoma" pitchFamily="34" charset="0"/>
              </a:rPr>
              <a:t>.</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LEAVE PROGRAM.</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WHEN </a:t>
            </a:r>
            <a:r>
              <a:rPr lang="en-US" altLang="en-US" dirty="0">
                <a:latin typeface="Times New Roman"/>
              </a:rPr>
              <a:t>‘</a:t>
            </a:r>
            <a:r>
              <a:rPr lang="en-US" altLang="en-US" b="1" dirty="0">
                <a:solidFill>
                  <a:schemeClr val="tx2"/>
                </a:solidFill>
                <a:latin typeface="Tahoma" pitchFamily="34" charset="0"/>
              </a:rPr>
              <a:t>ENTE</a:t>
            </a:r>
            <a:r>
              <a:rPr lang="en-US" altLang="en-US" dirty="0">
                <a:latin typeface="Times New Roman"/>
              </a:rPr>
              <a:t>’</a:t>
            </a:r>
            <a:r>
              <a:rPr lang="en-US" altLang="en-US" dirty="0">
                <a:latin typeface="Tahoma" pitchFamily="34" charset="0"/>
              </a:rPr>
              <a:t>. </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SELECT SINGLE * FROM customers </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WHERE id = customers-id.</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LEAVE TO SCREEN 200.</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ENDCASE. </a:t>
            </a:r>
            <a:endParaRPr lang="th-TH" altLang="en-US" dirty="0">
              <a:latin typeface="Tahoma" pitchFamily="34" charset="0"/>
            </a:endParaRPr>
          </a:p>
          <a:p>
            <a:pPr>
              <a:spcBef>
                <a:spcPct val="20000"/>
              </a:spcBef>
              <a:buClr>
                <a:schemeClr val="folHlink"/>
              </a:buClr>
              <a:buSzPct val="60000"/>
              <a:buFont typeface="Wingdings" pitchFamily="2" charset="2"/>
              <a:buNone/>
            </a:pPr>
            <a:r>
              <a:rPr lang="en-US" altLang="en-US" dirty="0">
                <a:latin typeface="Tahoma" pitchFamily="34" charset="0"/>
              </a:rPr>
              <a:t>   ENDMODULE.</a:t>
            </a:r>
          </a:p>
          <a:p>
            <a:pPr>
              <a:lnSpc>
                <a:spcPct val="90000"/>
              </a:lnSpc>
              <a:spcBef>
                <a:spcPct val="20000"/>
              </a:spcBef>
              <a:buClr>
                <a:schemeClr val="folHlink"/>
              </a:buClr>
              <a:buSzPct val="60000"/>
              <a:buFont typeface="Wingdings" pitchFamily="2" charset="2"/>
              <a:buNone/>
            </a:pPr>
            <a:r>
              <a:rPr lang="en-US" altLang="en-US" sz="2000" dirty="0">
                <a:latin typeface="Tahoma" pitchFamily="34" charset="0"/>
              </a:rPr>
              <a:t>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946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OK_CODE at PBO</a:t>
            </a:r>
            <a:endParaRPr lang="en-IN" dirty="0"/>
          </a:p>
        </p:txBody>
      </p:sp>
      <p:sp>
        <p:nvSpPr>
          <p:cNvPr id="13" name="Rectangle 3"/>
          <p:cNvSpPr>
            <a:spLocks noChangeArrowheads="1"/>
          </p:cNvSpPr>
          <p:nvPr/>
        </p:nvSpPr>
        <p:spPr bwMode="auto">
          <a:xfrm>
            <a:off x="990600" y="1371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a:lnSpc>
                <a:spcPct val="90000"/>
              </a:lnSpc>
              <a:spcBef>
                <a:spcPct val="20000"/>
              </a:spcBef>
              <a:buClr>
                <a:schemeClr val="folHlink"/>
              </a:buClr>
              <a:buSzPct val="60000"/>
              <a:buFont typeface="Wingdings" pitchFamily="2" charset="2"/>
              <a:buChar char="n"/>
            </a:pPr>
            <a:r>
              <a:rPr lang="en-US" altLang="en-US" sz="3200" b="1" i="1" dirty="0">
                <a:solidFill>
                  <a:schemeClr val="tx2"/>
                </a:solidFill>
                <a:latin typeface="Tahoma" pitchFamily="34" charset="0"/>
                <a:cs typeface="Tahoma" pitchFamily="34" charset="0"/>
              </a:rPr>
              <a:t>Screen 100 : Flow Logic</a:t>
            </a:r>
          </a:p>
          <a:p>
            <a:pPr>
              <a:lnSpc>
                <a:spcPct val="90000"/>
              </a:lnSpc>
              <a:spcBef>
                <a:spcPct val="20000"/>
              </a:spcBef>
              <a:buClr>
                <a:schemeClr val="folHlink"/>
              </a:buClr>
              <a:buSzPct val="60000"/>
              <a:buFont typeface="Wingdings" pitchFamily="2" charset="2"/>
              <a:buNone/>
            </a:pPr>
            <a:endParaRPr lang="en-US" altLang="en-US" sz="2800" dirty="0">
              <a:solidFill>
                <a:schemeClr val="tx2"/>
              </a:solidFill>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sz="2800" dirty="0">
                <a:latin typeface="Tahoma" pitchFamily="34" charset="0"/>
                <a:cs typeface="Tahoma" pitchFamily="34" charset="0"/>
              </a:rPr>
              <a:t>	PROCESS BEFORE OUTPUT.</a:t>
            </a:r>
          </a:p>
          <a:p>
            <a:pPr>
              <a:spcBef>
                <a:spcPct val="20000"/>
              </a:spcBef>
              <a:buClr>
                <a:schemeClr val="folHlink"/>
              </a:buClr>
              <a:buSzPct val="60000"/>
              <a:buFont typeface="Wingdings" pitchFamily="2" charset="2"/>
              <a:buNone/>
            </a:pPr>
            <a:r>
              <a:rPr lang="en-US" altLang="en-US" sz="2800" dirty="0">
                <a:latin typeface="Tahoma" pitchFamily="34" charset="0"/>
                <a:cs typeface="Tahoma" pitchFamily="34" charset="0"/>
              </a:rPr>
              <a:t>	  MODULE STATUS_0100.</a:t>
            </a:r>
          </a:p>
          <a:p>
            <a:pPr>
              <a:spcBef>
                <a:spcPct val="20000"/>
              </a:spcBef>
              <a:buClr>
                <a:schemeClr val="folHlink"/>
              </a:buClr>
              <a:buSzPct val="60000"/>
              <a:buFont typeface="Wingdings" pitchFamily="2" charset="2"/>
              <a:buNone/>
            </a:pPr>
            <a:r>
              <a:rPr lang="en-US" altLang="en-US" sz="2800" dirty="0">
                <a:latin typeface="Tahoma" pitchFamily="34" charset="0"/>
                <a:cs typeface="Tahoma" pitchFamily="34" charset="0"/>
              </a:rPr>
              <a:t>     </a:t>
            </a:r>
            <a:r>
              <a:rPr lang="en-US" altLang="en-US" sz="2800" dirty="0">
                <a:solidFill>
                  <a:schemeClr val="hlink"/>
                </a:solidFill>
                <a:latin typeface="Tahoma" pitchFamily="34" charset="0"/>
                <a:cs typeface="Tahoma" pitchFamily="34" charset="0"/>
              </a:rPr>
              <a:t>MODULE </a:t>
            </a:r>
            <a:r>
              <a:rPr lang="en-US" altLang="en-US" sz="2800" dirty="0" err="1">
                <a:solidFill>
                  <a:schemeClr val="hlink"/>
                </a:solidFill>
                <a:latin typeface="Tahoma" pitchFamily="34" charset="0"/>
                <a:cs typeface="Tahoma" pitchFamily="34" charset="0"/>
              </a:rPr>
              <a:t>clear_ok_code</a:t>
            </a:r>
            <a:r>
              <a:rPr lang="en-US" altLang="en-US" sz="2800" dirty="0">
                <a:solidFill>
                  <a:schemeClr val="hlink"/>
                </a:solidFill>
                <a:latin typeface="Tahoma" pitchFamily="34" charset="0"/>
                <a:cs typeface="Tahoma" pitchFamily="34" charset="0"/>
              </a:rPr>
              <a:t>.</a:t>
            </a:r>
          </a:p>
          <a:p>
            <a:pPr>
              <a:spcBef>
                <a:spcPct val="20000"/>
              </a:spcBef>
              <a:buClr>
                <a:schemeClr val="folHlink"/>
              </a:buClr>
              <a:buSzPct val="60000"/>
              <a:buFont typeface="Wingdings" pitchFamily="2" charset="2"/>
              <a:buNone/>
            </a:pPr>
            <a:endParaRPr lang="en-US" altLang="en-US" sz="2800" dirty="0">
              <a:solidFill>
                <a:schemeClr val="hlink"/>
              </a:solidFill>
              <a:latin typeface="Tahoma" pitchFamily="34" charset="0"/>
              <a:cs typeface="Tahoma" pitchFamily="34" charset="0"/>
            </a:endParaRPr>
          </a:p>
          <a:p>
            <a:pPr>
              <a:spcBef>
                <a:spcPct val="20000"/>
              </a:spcBef>
              <a:buClr>
                <a:schemeClr val="folHlink"/>
              </a:buClr>
              <a:buSzPct val="60000"/>
              <a:buFont typeface="Wingdings" pitchFamily="2" charset="2"/>
              <a:buNone/>
            </a:pPr>
            <a:r>
              <a:rPr lang="en-US" altLang="en-US" sz="2800" dirty="0">
                <a:latin typeface="Tahoma" pitchFamily="34" charset="0"/>
                <a:cs typeface="Tahoma" pitchFamily="34" charset="0"/>
              </a:rPr>
              <a:t>   PROCESS AFTER INPUT.</a:t>
            </a:r>
          </a:p>
          <a:p>
            <a:pPr>
              <a:spcBef>
                <a:spcPct val="20000"/>
              </a:spcBef>
              <a:buClr>
                <a:schemeClr val="folHlink"/>
              </a:buClr>
              <a:buSzPct val="60000"/>
              <a:buFont typeface="Wingdings" pitchFamily="2" charset="2"/>
              <a:buNone/>
            </a:pPr>
            <a:r>
              <a:rPr lang="en-US" altLang="en-US" sz="2800" dirty="0">
                <a:latin typeface="Tahoma" pitchFamily="34" charset="0"/>
                <a:cs typeface="Tahoma" pitchFamily="34" charset="0"/>
              </a:rPr>
              <a:t>     MODULE USER_COMMAND_0100.</a:t>
            </a:r>
            <a:endParaRPr lang="th-TH" altLang="en-US" sz="2800" dirty="0">
              <a:latin typeface="Tahoma" pitchFamily="34" charset="0"/>
              <a:cs typeface="Tahoma" pitchFamily="34" charset="0"/>
            </a:endParaRPr>
          </a:p>
          <a:p>
            <a:pPr>
              <a:spcBef>
                <a:spcPct val="20000"/>
              </a:spcBef>
              <a:buClr>
                <a:schemeClr val="folHlink"/>
              </a:buClr>
              <a:buSzPct val="60000"/>
              <a:buFont typeface="Wingdings" pitchFamily="2" charset="2"/>
              <a:buNone/>
            </a:pPr>
            <a:endParaRPr lang="en-US" altLang="en-US" sz="2800" dirty="0">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sz="2800" dirty="0">
                <a:latin typeface="Tahoma" pitchFamily="34" charset="0"/>
                <a:cs typeface="Tahoma" pitchFamily="34" charset="0"/>
              </a:rPr>
              <a:t>	</a:t>
            </a: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19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OK_CODE at PBO</a:t>
            </a:r>
            <a:endParaRPr lang="en-IN" dirty="0"/>
          </a:p>
        </p:txBody>
      </p:sp>
      <p:sp>
        <p:nvSpPr>
          <p:cNvPr id="8" name="Rectangle 4"/>
          <p:cNvSpPr>
            <a:spLocks noChangeArrowheads="1"/>
          </p:cNvSpPr>
          <p:nvPr/>
        </p:nvSpPr>
        <p:spPr bwMode="auto">
          <a:xfrm>
            <a:off x="1116013" y="4267200"/>
            <a:ext cx="5543550" cy="1800225"/>
          </a:xfrm>
          <a:prstGeom prst="rect">
            <a:avLst/>
          </a:prstGeom>
          <a:noFill/>
          <a:ln w="50800">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 name="Rectangle 3"/>
          <p:cNvSpPr>
            <a:spLocks noChangeArrowheads="1"/>
          </p:cNvSpPr>
          <p:nvPr/>
        </p:nvSpPr>
        <p:spPr bwMode="auto">
          <a:xfrm>
            <a:off x="1066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a:lnSpc>
                <a:spcPct val="90000"/>
              </a:lnSpc>
              <a:spcBef>
                <a:spcPct val="20000"/>
              </a:spcBef>
              <a:buClr>
                <a:schemeClr val="folHlink"/>
              </a:buClr>
              <a:buSzPct val="60000"/>
              <a:buFont typeface="Wingdings" pitchFamily="2" charset="2"/>
              <a:buChar char="n"/>
            </a:pPr>
            <a:r>
              <a:rPr lang="en-US" altLang="en-US" sz="3200" b="1" i="1" dirty="0">
                <a:solidFill>
                  <a:schemeClr val="tx2"/>
                </a:solidFill>
                <a:latin typeface="Tahoma" pitchFamily="34" charset="0"/>
              </a:rPr>
              <a:t>Screen 100 : PBO</a:t>
            </a:r>
          </a:p>
          <a:p>
            <a:pPr>
              <a:lnSpc>
                <a:spcPct val="90000"/>
              </a:lnSpc>
              <a:spcBef>
                <a:spcPct val="20000"/>
              </a:spcBef>
              <a:buClr>
                <a:schemeClr val="folHlink"/>
              </a:buClr>
              <a:buSzPct val="60000"/>
              <a:buFont typeface="Wingdings" pitchFamily="2" charset="2"/>
              <a:buNone/>
            </a:pPr>
            <a:r>
              <a:rPr lang="en-US" altLang="en-US" sz="2800" dirty="0">
                <a:latin typeface="Tahoma" pitchFamily="34" charset="0"/>
              </a:rPr>
              <a:t>	</a:t>
            </a:r>
            <a:r>
              <a:rPr lang="en-US" altLang="en-US" dirty="0">
                <a:latin typeface="Tahoma" pitchFamily="34" charset="0"/>
              </a:rPr>
              <a:t>MODULE status_0100 OUTPUT.</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SET PF-STATUS </a:t>
            </a:r>
            <a:r>
              <a:rPr lang="en-US" altLang="en-US" dirty="0">
                <a:latin typeface="Times New Roman"/>
              </a:rPr>
              <a:t>‘</a:t>
            </a:r>
            <a:r>
              <a:rPr lang="en-US" altLang="en-US" dirty="0">
                <a:latin typeface="Tahoma" pitchFamily="34" charset="0"/>
              </a:rPr>
              <a:t>0100</a:t>
            </a:r>
            <a:r>
              <a:rPr lang="en-US" altLang="en-US" dirty="0">
                <a:latin typeface="Times New Roman"/>
              </a:rPr>
              <a:t>’</a:t>
            </a:r>
            <a:r>
              <a:rPr lang="en-US" altLang="en-US" dirty="0">
                <a:latin typeface="Tahoma" pitchFamily="34" charset="0"/>
              </a:rPr>
              <a:t>.</a:t>
            </a:r>
          </a:p>
          <a:p>
            <a:pPr>
              <a:lnSpc>
                <a:spcPct val="90000"/>
              </a:lnSpc>
              <a:spcBef>
                <a:spcPct val="20000"/>
              </a:spcBef>
              <a:buClr>
                <a:schemeClr val="folHlink"/>
              </a:buClr>
              <a:buSzPct val="60000"/>
              <a:buFont typeface="Wingdings" pitchFamily="2" charset="2"/>
              <a:buNone/>
            </a:pPr>
            <a:r>
              <a:rPr lang="en-US" altLang="en-US" dirty="0">
                <a:latin typeface="Tahoma" pitchFamily="34" charset="0"/>
              </a:rPr>
              <a:t>     SET TITLEBAR </a:t>
            </a:r>
            <a:r>
              <a:rPr lang="en-US" altLang="en-US" dirty="0">
                <a:latin typeface="Times New Roman"/>
              </a:rPr>
              <a:t>‘</a:t>
            </a:r>
            <a:r>
              <a:rPr lang="en-US" altLang="en-US" dirty="0">
                <a:latin typeface="Tahoma" pitchFamily="34" charset="0"/>
              </a:rPr>
              <a:t>0100</a:t>
            </a:r>
            <a:r>
              <a:rPr lang="en-US" altLang="en-US" dirty="0">
                <a:latin typeface="Times New Roman"/>
              </a:rPr>
              <a:t>’</a:t>
            </a:r>
            <a:r>
              <a:rPr lang="en-US" altLang="en-US" dirty="0">
                <a:latin typeface="Tahoma" pitchFamily="34" charset="0"/>
              </a:rPr>
              <a:t>.</a:t>
            </a:r>
            <a:endParaRPr lang="th-TH" altLang="en-US" dirty="0">
              <a:latin typeface="Tahoma" pitchFamily="34" charset="0"/>
            </a:endParaRPr>
          </a:p>
          <a:p>
            <a:pPr>
              <a:spcBef>
                <a:spcPct val="20000"/>
              </a:spcBef>
              <a:buClr>
                <a:schemeClr val="folHlink"/>
              </a:buClr>
              <a:buSzPct val="60000"/>
              <a:buFont typeface="Wingdings" pitchFamily="2" charset="2"/>
              <a:buNone/>
            </a:pPr>
            <a:r>
              <a:rPr lang="en-US" altLang="en-US" dirty="0">
                <a:latin typeface="Tahoma" pitchFamily="34" charset="0"/>
              </a:rPr>
              <a:t>   ENDMODULE.</a:t>
            </a:r>
          </a:p>
          <a:p>
            <a:pPr>
              <a:spcBef>
                <a:spcPct val="20000"/>
              </a:spcBef>
              <a:buClr>
                <a:schemeClr val="folHlink"/>
              </a:buClr>
              <a:buSzPct val="60000"/>
              <a:buFont typeface="Wingdings" pitchFamily="2" charset="2"/>
              <a:buNone/>
            </a:pPr>
            <a:endParaRPr lang="en-US" altLang="en-US" dirty="0">
              <a:latin typeface="Tahoma" pitchFamily="34" charset="0"/>
            </a:endParaRPr>
          </a:p>
          <a:p>
            <a:r>
              <a:rPr lang="en-US" altLang="en-US" dirty="0">
                <a:latin typeface="Tahoma" pitchFamily="34" charset="0"/>
              </a:rPr>
              <a:t>   </a:t>
            </a:r>
            <a:r>
              <a:rPr lang="en-US" altLang="en-US" dirty="0">
                <a:solidFill>
                  <a:schemeClr val="hlink"/>
                </a:solidFill>
                <a:latin typeface="Tahoma" pitchFamily="34" charset="0"/>
              </a:rPr>
              <a:t>MODULE </a:t>
            </a:r>
            <a:r>
              <a:rPr lang="en-US" altLang="en-US" dirty="0" err="1">
                <a:solidFill>
                  <a:schemeClr val="hlink"/>
                </a:solidFill>
                <a:latin typeface="Tahoma" pitchFamily="34" charset="0"/>
              </a:rPr>
              <a:t>clear_ok_code</a:t>
            </a:r>
            <a:r>
              <a:rPr lang="en-US" altLang="en-US" dirty="0">
                <a:solidFill>
                  <a:schemeClr val="hlink"/>
                </a:solidFill>
                <a:latin typeface="Tahoma" pitchFamily="34" charset="0"/>
              </a:rPr>
              <a:t> OUTPUT.</a:t>
            </a:r>
          </a:p>
          <a:p>
            <a:r>
              <a:rPr lang="en-US" altLang="en-US" dirty="0">
                <a:solidFill>
                  <a:schemeClr val="hlink"/>
                </a:solidFill>
                <a:latin typeface="Tahoma" pitchFamily="34" charset="0"/>
              </a:rPr>
              <a:t>      </a:t>
            </a:r>
            <a:r>
              <a:rPr lang="en-US" altLang="en-US" b="1" dirty="0">
                <a:solidFill>
                  <a:schemeClr val="tx2"/>
                </a:solidFill>
                <a:latin typeface="Tahoma" pitchFamily="34" charset="0"/>
              </a:rPr>
              <a:t>CLEAR </a:t>
            </a:r>
            <a:r>
              <a:rPr lang="en-US" altLang="en-US" b="1" dirty="0" err="1">
                <a:solidFill>
                  <a:schemeClr val="tx2"/>
                </a:solidFill>
                <a:latin typeface="Tahoma" pitchFamily="34" charset="0"/>
              </a:rPr>
              <a:t>ok_code</a:t>
            </a:r>
            <a:r>
              <a:rPr lang="en-US" altLang="en-US" b="1" dirty="0">
                <a:solidFill>
                  <a:schemeClr val="tx2"/>
                </a:solidFill>
                <a:latin typeface="Tahoma" pitchFamily="34" charset="0"/>
              </a:rPr>
              <a:t>.</a:t>
            </a:r>
            <a:endParaRPr lang="th-TH" altLang="en-US" b="1" dirty="0">
              <a:solidFill>
                <a:schemeClr val="tx2"/>
              </a:solidFill>
              <a:latin typeface="Tahoma" pitchFamily="34" charset="0"/>
            </a:endParaRPr>
          </a:p>
          <a:p>
            <a:r>
              <a:rPr lang="en-US" altLang="en-US" dirty="0">
                <a:solidFill>
                  <a:schemeClr val="hlink"/>
                </a:solidFill>
                <a:latin typeface="Tahoma" pitchFamily="34" charset="0"/>
              </a:rPr>
              <a:t>   ENDMODULE.</a:t>
            </a:r>
          </a:p>
          <a:p>
            <a:pPr>
              <a:spcBef>
                <a:spcPct val="20000"/>
              </a:spcBef>
              <a:buClr>
                <a:schemeClr val="folHlink"/>
              </a:buClr>
              <a:buSzPct val="60000"/>
              <a:buFont typeface="Wingdings" pitchFamily="2" charset="2"/>
              <a:buNone/>
            </a:pPr>
            <a:endParaRPr lang="en-US" altLang="en-US" dirty="0">
              <a:solidFill>
                <a:schemeClr val="hlink"/>
              </a:solidFill>
              <a:latin typeface="Tahoma" pitchFamily="34" charset="0"/>
            </a:endParaRPr>
          </a:p>
          <a:p>
            <a:pPr>
              <a:lnSpc>
                <a:spcPct val="90000"/>
              </a:lnSpc>
              <a:spcBef>
                <a:spcPct val="20000"/>
              </a:spcBef>
              <a:buClr>
                <a:schemeClr val="folHlink"/>
              </a:buClr>
              <a:buSzPct val="60000"/>
              <a:buFont typeface="Wingdings" pitchFamily="2" charset="2"/>
              <a:buNone/>
            </a:pPr>
            <a:r>
              <a:rPr lang="en-US" altLang="en-US" sz="2800" dirty="0">
                <a:latin typeface="Tahoma" pitchFamily="34" charset="0"/>
              </a:rPr>
              <a:t>	</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946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Checking User Input</a:t>
            </a:r>
            <a:endParaRPr lang="en-IN" dirty="0"/>
          </a:p>
        </p:txBody>
      </p:sp>
      <p:sp>
        <p:nvSpPr>
          <p:cNvPr id="8" name="Rectangle 3"/>
          <p:cNvSpPr txBox="1">
            <a:spLocks noChangeArrowheads="1"/>
          </p:cNvSpPr>
          <p:nvPr/>
        </p:nvSpPr>
        <p:spPr>
          <a:xfrm>
            <a:off x="228600" y="1143000"/>
            <a:ext cx="6400800" cy="17526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Maintain Customers Data</a:t>
            </a:r>
          </a:p>
          <a:p>
            <a:pPr fontAlgn="auto">
              <a:spcAft>
                <a:spcPts val="0"/>
              </a:spcAft>
              <a:buFont typeface="Wingdings" panose="05000000000000000000" pitchFamily="2" charset="2"/>
              <a:buChar char="n"/>
            </a:pPr>
            <a:r>
              <a:rPr lang="en-US" altLang="en-US"/>
              <a:t> </a:t>
            </a:r>
            <a:r>
              <a:rPr lang="en-US" altLang="en-US" i="1">
                <a:effectLst>
                  <a:outerShdw blurRad="38100" dist="38100" dir="2700000" algn="tl">
                    <a:srgbClr val="C0C0C0"/>
                  </a:outerShdw>
                </a:effectLst>
              </a:rPr>
              <a:t>Check Input Data Manually</a:t>
            </a:r>
          </a:p>
          <a:p>
            <a:pPr fontAlgn="auto">
              <a:spcAft>
                <a:spcPts val="0"/>
              </a:spcAft>
            </a:pPr>
            <a:endParaRPr lang="th-TH" altLang="en-US" i="1">
              <a:effectLst>
                <a:outerShdw blurRad="38100" dist="38100" dir="2700000" algn="tl">
                  <a:srgbClr val="C0C0C0"/>
                </a:outerShdw>
              </a:effectLst>
            </a:endParaRPr>
          </a:p>
        </p:txBody>
      </p:sp>
      <p:sp>
        <p:nvSpPr>
          <p:cNvPr id="10" name="Rectangle 3"/>
          <p:cNvSpPr>
            <a:spLocks noChangeArrowheads="1"/>
          </p:cNvSpPr>
          <p:nvPr/>
        </p:nvSpPr>
        <p:spPr bwMode="auto">
          <a:xfrm>
            <a:off x="228600" y="1905000"/>
            <a:ext cx="8915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marL="0" indent="0">
              <a:lnSpc>
                <a:spcPct val="90000"/>
              </a:lnSpc>
              <a:spcBef>
                <a:spcPct val="20000"/>
              </a:spcBef>
              <a:buClr>
                <a:schemeClr val="folHlink"/>
              </a:buClr>
              <a:buSzPct val="60000"/>
            </a:pPr>
            <a:r>
              <a:rPr lang="en-US" altLang="en-US" sz="1800" b="1" i="1" dirty="0">
                <a:solidFill>
                  <a:schemeClr val="tx2"/>
                </a:solidFill>
                <a:latin typeface="Tahoma" pitchFamily="34" charset="0"/>
                <a:cs typeface="Tahoma" pitchFamily="34" charset="0"/>
              </a:rPr>
              <a:t>Screen 100 : PAI</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MODULE user_command_0100 INPUT.</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WHEN SPACE.</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SELECT SINGLE * FROM customers WHERE id = customers-id.</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a:t>
            </a:r>
            <a:r>
              <a:rPr lang="en-US" altLang="en-US" sz="1800" dirty="0">
                <a:solidFill>
                  <a:schemeClr val="hlink"/>
                </a:solidFill>
                <a:latin typeface="Tahoma" pitchFamily="34" charset="0"/>
                <a:cs typeface="Tahoma" pitchFamily="34" charset="0"/>
              </a:rPr>
              <a:t>IF </a:t>
            </a:r>
            <a:r>
              <a:rPr lang="en-US" altLang="en-US" sz="1800" dirty="0" err="1">
                <a:solidFill>
                  <a:schemeClr val="hlink"/>
                </a:solidFill>
                <a:latin typeface="Tahoma" pitchFamily="34" charset="0"/>
                <a:cs typeface="Tahoma" pitchFamily="34" charset="0"/>
              </a:rPr>
              <a:t>sy-subrc</a:t>
            </a:r>
            <a:r>
              <a:rPr lang="en-US" altLang="en-US" sz="1800" dirty="0">
                <a:solidFill>
                  <a:schemeClr val="hlink"/>
                </a:solidFill>
                <a:latin typeface="Tahoma" pitchFamily="34" charset="0"/>
                <a:cs typeface="Tahoma" pitchFamily="34" charset="0"/>
              </a:rPr>
              <a:t> &lt;&gt; 0.</a:t>
            </a:r>
          </a:p>
          <a:p>
            <a:pPr>
              <a:lnSpc>
                <a:spcPct val="90000"/>
              </a:lnSpc>
              <a:spcBef>
                <a:spcPct val="20000"/>
              </a:spcBef>
              <a:buClr>
                <a:schemeClr val="folHlink"/>
              </a:buClr>
              <a:buSzPct val="60000"/>
              <a:buFont typeface="Wingdings" pitchFamily="2" charset="2"/>
              <a:buNone/>
            </a:pPr>
            <a:r>
              <a:rPr lang="en-US" altLang="en-US" sz="1800" dirty="0">
                <a:solidFill>
                  <a:schemeClr val="hlink"/>
                </a:solidFill>
                <a:latin typeface="Tahoma" pitchFamily="34" charset="0"/>
                <a:cs typeface="Tahoma" pitchFamily="34" charset="0"/>
              </a:rPr>
              <a:t>           MESSAGE S000(38) WITH </a:t>
            </a:r>
            <a:r>
              <a:rPr lang="en-US" altLang="en-US" sz="1800" dirty="0">
                <a:solidFill>
                  <a:schemeClr val="hlink"/>
                </a:solidFill>
                <a:latin typeface="Times New Roman"/>
                <a:cs typeface="Tahoma" pitchFamily="34" charset="0"/>
              </a:rPr>
              <a:t>‘</a:t>
            </a:r>
            <a:r>
              <a:rPr lang="en-US" altLang="en-US" sz="1800" dirty="0">
                <a:solidFill>
                  <a:schemeClr val="hlink"/>
                </a:solidFill>
                <a:latin typeface="Tahoma" pitchFamily="34" charset="0"/>
                <a:cs typeface="Tahoma" pitchFamily="34" charset="0"/>
              </a:rPr>
              <a:t>Customers data not found</a:t>
            </a:r>
            <a:r>
              <a:rPr lang="en-US" altLang="en-US" sz="1800" dirty="0">
                <a:solidFill>
                  <a:schemeClr val="hlink"/>
                </a:solidFill>
                <a:latin typeface="Times New Roman"/>
                <a:cs typeface="Tahoma" pitchFamily="34" charset="0"/>
              </a:rPr>
              <a:t>’</a:t>
            </a:r>
            <a:r>
              <a:rPr lang="en-US" altLang="en-US" sz="1800" dirty="0">
                <a:solidFill>
                  <a:schemeClr val="hlink"/>
                </a:solidFill>
                <a:latin typeface="Tahoma" pitchFamily="34" charset="0"/>
                <a:cs typeface="Tahoma" pitchFamily="34" charset="0"/>
              </a:rPr>
              <a:t>.</a:t>
            </a:r>
          </a:p>
          <a:p>
            <a:pPr>
              <a:lnSpc>
                <a:spcPct val="90000"/>
              </a:lnSpc>
              <a:spcBef>
                <a:spcPct val="20000"/>
              </a:spcBef>
              <a:buClr>
                <a:schemeClr val="folHlink"/>
              </a:buClr>
              <a:buSzPct val="60000"/>
              <a:buFont typeface="Wingdings" pitchFamily="2" charset="2"/>
              <a:buNone/>
            </a:pPr>
            <a:r>
              <a:rPr lang="en-US" altLang="en-US" sz="1800" dirty="0">
                <a:solidFill>
                  <a:schemeClr val="hlink"/>
                </a:solidFill>
                <a:latin typeface="Tahoma" pitchFamily="34" charset="0"/>
                <a:cs typeface="Tahoma" pitchFamily="34" charset="0"/>
              </a:rPr>
              <a:t>           LEAVE TO SCREEN 100.</a:t>
            </a:r>
          </a:p>
          <a:p>
            <a:pPr>
              <a:lnSpc>
                <a:spcPct val="90000"/>
              </a:lnSpc>
              <a:spcBef>
                <a:spcPct val="20000"/>
              </a:spcBef>
              <a:buClr>
                <a:schemeClr val="folHlink"/>
              </a:buClr>
              <a:buSzPct val="60000"/>
              <a:buFont typeface="Wingdings" pitchFamily="2" charset="2"/>
              <a:buNone/>
            </a:pPr>
            <a:r>
              <a:rPr lang="en-US" altLang="en-US" sz="1800" dirty="0">
                <a:solidFill>
                  <a:schemeClr val="hlink"/>
                </a:solidFill>
                <a:latin typeface="Tahoma" pitchFamily="34" charset="0"/>
                <a:cs typeface="Tahoma" pitchFamily="34" charset="0"/>
              </a:rPr>
              <a:t>        ELSE.</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LEAVE TO SCREEN 200.</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ENDIF.</a:t>
            </a:r>
          </a:p>
          <a:p>
            <a:pPr>
              <a:lnSpc>
                <a:spcPct val="90000"/>
              </a:lnSpc>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ENDCASE. </a:t>
            </a:r>
            <a:endParaRPr lang="th-TH" altLang="en-US" sz="1800" dirty="0">
              <a:latin typeface="Tahoma" pitchFamily="34" charset="0"/>
              <a:cs typeface="Tahoma" pitchFamily="34" charset="0"/>
            </a:endParaRPr>
          </a:p>
          <a:p>
            <a:pPr>
              <a:spcBef>
                <a:spcPct val="20000"/>
              </a:spcBef>
              <a:buClr>
                <a:schemeClr val="folHlink"/>
              </a:buClr>
              <a:buSzPct val="60000"/>
              <a:buFont typeface="Wingdings" pitchFamily="2" charset="2"/>
              <a:buNone/>
            </a:pPr>
            <a:r>
              <a:rPr lang="en-US" altLang="en-US" sz="1800" dirty="0">
                <a:latin typeface="Tahoma" pitchFamily="34" charset="0"/>
                <a:cs typeface="Tahoma" pitchFamily="34" charset="0"/>
              </a:rPr>
              <a:t>   ENDMODULE.</a:t>
            </a:r>
          </a:p>
          <a:p>
            <a:pPr>
              <a:lnSpc>
                <a:spcPct val="90000"/>
              </a:lnSpc>
              <a:spcBef>
                <a:spcPct val="20000"/>
              </a:spcBef>
              <a:buClr>
                <a:schemeClr val="folHlink"/>
              </a:buClr>
              <a:buSzPct val="60000"/>
              <a:buFont typeface="Wingdings" pitchFamily="2" charset="2"/>
              <a:buNone/>
            </a:pPr>
            <a:r>
              <a:rPr lang="en-US" altLang="en-US" sz="2000" dirty="0">
                <a:latin typeface="Tahoma" pitchFamily="34" charset="0"/>
                <a:cs typeface="Tahoma" pitchFamily="34" charset="0"/>
              </a:rPr>
              <a:t>	</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Introduction to ABAP</a:t>
            </a:r>
            <a:endParaRPr lang="en-US" dirty="0"/>
          </a:p>
        </p:txBody>
      </p:sp>
      <p:sp>
        <p:nvSpPr>
          <p:cNvPr id="5" name="Rectangle 4"/>
          <p:cNvSpPr/>
          <p:nvPr/>
        </p:nvSpPr>
        <p:spPr>
          <a:xfrm>
            <a:off x="76200" y="1066800"/>
            <a:ext cx="8915400" cy="707886"/>
          </a:xfrm>
          <a:prstGeom prst="rect">
            <a:avLst/>
          </a:prstGeom>
        </p:spPr>
        <p:txBody>
          <a:bodyPr wrap="square">
            <a:spAutoFit/>
          </a:bodyPr>
          <a:lstStyle/>
          <a:p>
            <a:pPr marL="342900" indent="-342900">
              <a:buFont typeface="Arial" pitchFamily="34" charset="0"/>
              <a:buChar char="•"/>
            </a:pPr>
            <a:endParaRPr lang="en-US" altLang="en-US" sz="2000" dirty="0"/>
          </a:p>
          <a:p>
            <a:pPr marL="342900" indent="-342900">
              <a:buFont typeface="Arial" pitchFamily="34" charset="0"/>
              <a:buChar char="•"/>
            </a:pPr>
            <a:endParaRPr lang="en-US" altLang="en-US" sz="2000" dirty="0"/>
          </a:p>
        </p:txBody>
      </p:sp>
      <p:sp>
        <p:nvSpPr>
          <p:cNvPr id="7" name="Content Placeholder 2"/>
          <p:cNvSpPr>
            <a:spLocks noGrp="1"/>
          </p:cNvSpPr>
          <p:nvPr>
            <p:ph idx="4294967295"/>
          </p:nvPr>
        </p:nvSpPr>
        <p:spPr>
          <a:xfrm>
            <a:off x="533400" y="1420743"/>
            <a:ext cx="8001000" cy="4267200"/>
          </a:xfrm>
          <a:prstGeom prst="rect">
            <a:avLst/>
          </a:prstGeom>
        </p:spPr>
        <p:txBody>
          <a:bodyPr/>
          <a:lstStyle/>
          <a:p>
            <a:pPr marL="0" indent="0">
              <a:buFont typeface="Wingdings" pitchFamily="2" charset="2"/>
              <a:buNone/>
            </a:pPr>
            <a:r>
              <a:rPr lang="en-US" altLang="en-US" dirty="0">
                <a:latin typeface="Arial" pitchFamily="34" charset="0"/>
                <a:cs typeface="Arial" pitchFamily="34" charset="0"/>
              </a:rPr>
              <a:t>      </a:t>
            </a:r>
            <a:r>
              <a:rPr lang="en-US" altLang="en-US" sz="1800" i="1" dirty="0" err="1">
                <a:solidFill>
                  <a:srgbClr val="FF0000"/>
                </a:solidFill>
                <a:latin typeface="Arial" pitchFamily="34" charset="0"/>
                <a:cs typeface="Arial" pitchFamily="34" charset="0"/>
              </a:rPr>
              <a:t>Allgemeiner</a:t>
            </a:r>
            <a:r>
              <a:rPr lang="en-US" altLang="en-US" sz="1800" i="1" dirty="0">
                <a:solidFill>
                  <a:srgbClr val="FF0000"/>
                </a:solidFill>
                <a:latin typeface="Arial" pitchFamily="34" charset="0"/>
                <a:cs typeface="Arial" pitchFamily="34" charset="0"/>
              </a:rPr>
              <a:t> </a:t>
            </a:r>
            <a:r>
              <a:rPr lang="en-US" altLang="en-US" sz="1800" i="1" dirty="0" err="1">
                <a:solidFill>
                  <a:srgbClr val="FF0000"/>
                </a:solidFill>
                <a:latin typeface="Arial" pitchFamily="34" charset="0"/>
                <a:cs typeface="Arial" pitchFamily="34" charset="0"/>
              </a:rPr>
              <a:t>Berichts-Aufbereitungs-Prozessor</a:t>
            </a:r>
            <a:endParaRPr lang="en-US" altLang="en-US" sz="1800" dirty="0">
              <a:solidFill>
                <a:srgbClr val="FF0000"/>
              </a:solidFill>
              <a:latin typeface="Arial" pitchFamily="34" charset="0"/>
              <a:cs typeface="Arial" pitchFamily="34" charset="0"/>
            </a:endParaRPr>
          </a:p>
          <a:p>
            <a:pPr marL="0" indent="0">
              <a:buFont typeface="Wingdings" pitchFamily="2" charset="2"/>
              <a:buNone/>
            </a:pPr>
            <a:r>
              <a:rPr lang="en-US" altLang="en-US" dirty="0">
                <a:latin typeface="Arial" pitchFamily="34" charset="0"/>
                <a:cs typeface="Arial" pitchFamily="34" charset="0"/>
              </a:rPr>
              <a:t>      </a:t>
            </a:r>
            <a:r>
              <a:rPr lang="en-US" altLang="en-US" dirty="0">
                <a:solidFill>
                  <a:srgbClr val="FF0000"/>
                </a:solidFill>
                <a:latin typeface="Arial" pitchFamily="34" charset="0"/>
                <a:cs typeface="Arial" pitchFamily="34" charset="0"/>
              </a:rPr>
              <a:t>A</a:t>
            </a:r>
            <a:r>
              <a:rPr lang="en-US" altLang="en-US" dirty="0">
                <a:latin typeface="Arial" pitchFamily="34" charset="0"/>
                <a:cs typeface="Arial" pitchFamily="34" charset="0"/>
              </a:rPr>
              <a:t>           </a:t>
            </a:r>
            <a:r>
              <a:rPr lang="en-US" altLang="en-US" i="1" dirty="0">
                <a:latin typeface="Arial" pitchFamily="34" charset="0"/>
                <a:cs typeface="Arial" pitchFamily="34" charset="0"/>
              </a:rPr>
              <a:t>ADVANCED</a:t>
            </a:r>
          </a:p>
          <a:p>
            <a:pPr marL="0" indent="0">
              <a:buFont typeface="Wingdings" pitchFamily="2" charset="2"/>
              <a:buNone/>
            </a:pPr>
            <a:r>
              <a:rPr lang="en-US" altLang="en-US" dirty="0">
                <a:latin typeface="Arial" pitchFamily="34" charset="0"/>
                <a:cs typeface="Arial" pitchFamily="34" charset="0"/>
              </a:rPr>
              <a:t>      </a:t>
            </a:r>
          </a:p>
          <a:p>
            <a:pPr marL="0" indent="0">
              <a:buFont typeface="Wingdings" pitchFamily="2" charset="2"/>
              <a:buNone/>
            </a:pPr>
            <a:r>
              <a:rPr lang="en-US" altLang="en-US" dirty="0">
                <a:latin typeface="Arial" pitchFamily="34" charset="0"/>
                <a:cs typeface="Arial" pitchFamily="34" charset="0"/>
              </a:rPr>
              <a:t>      </a:t>
            </a:r>
            <a:r>
              <a:rPr lang="en-US" altLang="en-US" dirty="0">
                <a:solidFill>
                  <a:srgbClr val="FF0000"/>
                </a:solidFill>
                <a:latin typeface="Arial" pitchFamily="34" charset="0"/>
                <a:cs typeface="Arial" pitchFamily="34" charset="0"/>
              </a:rPr>
              <a:t>B</a:t>
            </a:r>
            <a:r>
              <a:rPr lang="en-US" altLang="en-US" dirty="0">
                <a:latin typeface="Arial" pitchFamily="34" charset="0"/>
                <a:cs typeface="Arial" pitchFamily="34" charset="0"/>
              </a:rPr>
              <a:t>           </a:t>
            </a:r>
            <a:r>
              <a:rPr lang="en-US" altLang="en-US" i="1" dirty="0">
                <a:latin typeface="Arial" pitchFamily="34" charset="0"/>
                <a:cs typeface="Arial" pitchFamily="34" charset="0"/>
              </a:rPr>
              <a:t>BUSINESS</a:t>
            </a:r>
          </a:p>
          <a:p>
            <a:pPr marL="0" indent="0">
              <a:buFont typeface="Wingdings" pitchFamily="2" charset="2"/>
              <a:buNone/>
            </a:pPr>
            <a:r>
              <a:rPr lang="en-US" altLang="en-US" dirty="0">
                <a:latin typeface="Arial" pitchFamily="34" charset="0"/>
                <a:cs typeface="Arial" pitchFamily="34" charset="0"/>
              </a:rPr>
              <a:t>       </a:t>
            </a:r>
          </a:p>
          <a:p>
            <a:pPr marL="0" indent="0">
              <a:buFont typeface="Wingdings" pitchFamily="2" charset="2"/>
              <a:buNone/>
            </a:pPr>
            <a:r>
              <a:rPr lang="en-US" altLang="en-US" dirty="0">
                <a:latin typeface="Arial" pitchFamily="34" charset="0"/>
                <a:cs typeface="Arial" pitchFamily="34" charset="0"/>
              </a:rPr>
              <a:t>      </a:t>
            </a:r>
            <a:r>
              <a:rPr lang="en-US" altLang="en-US" dirty="0">
                <a:solidFill>
                  <a:srgbClr val="FF0000"/>
                </a:solidFill>
                <a:latin typeface="Arial" pitchFamily="34" charset="0"/>
                <a:cs typeface="Arial" pitchFamily="34" charset="0"/>
              </a:rPr>
              <a:t>A</a:t>
            </a:r>
            <a:r>
              <a:rPr lang="en-US" altLang="en-US" dirty="0">
                <a:latin typeface="Arial" pitchFamily="34" charset="0"/>
                <a:cs typeface="Arial" pitchFamily="34" charset="0"/>
              </a:rPr>
              <a:t>           </a:t>
            </a:r>
            <a:r>
              <a:rPr lang="en-US" altLang="en-US" i="1" dirty="0">
                <a:latin typeface="Arial" pitchFamily="34" charset="0"/>
                <a:cs typeface="Arial" pitchFamily="34" charset="0"/>
              </a:rPr>
              <a:t>APPLICATION</a:t>
            </a:r>
          </a:p>
          <a:p>
            <a:pPr marL="0" indent="0">
              <a:buFont typeface="Wingdings" pitchFamily="2" charset="2"/>
              <a:buNone/>
            </a:pPr>
            <a:r>
              <a:rPr lang="en-US" altLang="en-US" dirty="0">
                <a:latin typeface="Arial" pitchFamily="34" charset="0"/>
                <a:cs typeface="Arial" pitchFamily="34" charset="0"/>
              </a:rPr>
              <a:t>      </a:t>
            </a:r>
          </a:p>
          <a:p>
            <a:pPr marL="0" indent="0">
              <a:buFont typeface="Wingdings" pitchFamily="2" charset="2"/>
              <a:buNone/>
            </a:pPr>
            <a:r>
              <a:rPr lang="en-US" altLang="en-US" dirty="0">
                <a:latin typeface="Arial" pitchFamily="34" charset="0"/>
                <a:cs typeface="Arial" pitchFamily="34" charset="0"/>
              </a:rPr>
              <a:t>      </a:t>
            </a:r>
            <a:r>
              <a:rPr lang="en-US" altLang="en-US" dirty="0">
                <a:solidFill>
                  <a:srgbClr val="FF0000"/>
                </a:solidFill>
                <a:latin typeface="Arial" pitchFamily="34" charset="0"/>
                <a:cs typeface="Arial" pitchFamily="34" charset="0"/>
              </a:rPr>
              <a:t>P</a:t>
            </a:r>
            <a:r>
              <a:rPr lang="en-US" altLang="en-US" dirty="0">
                <a:latin typeface="Arial" pitchFamily="34" charset="0"/>
                <a:cs typeface="Arial" pitchFamily="34" charset="0"/>
              </a:rPr>
              <a:t>           </a:t>
            </a:r>
            <a:r>
              <a:rPr lang="en-US" altLang="en-US" i="1" dirty="0">
                <a:latin typeface="Arial" pitchFamily="34" charset="0"/>
                <a:cs typeface="Arial" pitchFamily="34" charset="0"/>
              </a:rPr>
              <a:t>PROGRAMMING</a:t>
            </a:r>
          </a:p>
        </p:txBody>
      </p:sp>
      <p:pic>
        <p:nvPicPr>
          <p:cNvPr id="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4641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Checking User Input</a:t>
            </a:r>
            <a:endParaRPr lang="en-IN" dirty="0"/>
          </a:p>
        </p:txBody>
      </p:sp>
      <p:sp>
        <p:nvSpPr>
          <p:cNvPr id="8" name="Rectangle 3"/>
          <p:cNvSpPr txBox="1">
            <a:spLocks noChangeArrowheads="1"/>
          </p:cNvSpPr>
          <p:nvPr/>
        </p:nvSpPr>
        <p:spPr>
          <a:xfrm>
            <a:off x="152400" y="1066800"/>
            <a:ext cx="8229600" cy="8763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Maintain Customers Data</a:t>
            </a:r>
          </a:p>
          <a:p>
            <a:pPr fontAlgn="auto">
              <a:spcAft>
                <a:spcPts val="0"/>
              </a:spcAft>
              <a:buFont typeface="Wingdings" panose="05000000000000000000" pitchFamily="2" charset="2"/>
              <a:buChar char="n"/>
            </a:pPr>
            <a:r>
              <a:rPr lang="en-US" altLang="en-US"/>
              <a:t> </a:t>
            </a:r>
            <a:r>
              <a:rPr lang="en-US" altLang="en-US" i="1">
                <a:effectLst>
                  <a:outerShdw blurRad="38100" dist="38100" dir="2700000" algn="tl">
                    <a:srgbClr val="C0C0C0"/>
                  </a:outerShdw>
                </a:effectLst>
              </a:rPr>
              <a:t>Check Input Data Using </a:t>
            </a:r>
            <a:r>
              <a:rPr lang="en-US" altLang="en-US" b="1" i="1">
                <a:solidFill>
                  <a:schemeClr val="tx2"/>
                </a:solidFill>
                <a:effectLst>
                  <a:outerShdw blurRad="38100" dist="38100" dir="2700000" algn="tl">
                    <a:srgbClr val="C0C0C0"/>
                  </a:outerShdw>
                </a:effectLst>
              </a:rPr>
              <a:t>Field</a:t>
            </a:r>
            <a:r>
              <a:rPr lang="en-US" altLang="en-US" i="1">
                <a:effectLst>
                  <a:outerShdw blurRad="38100" dist="38100" dir="2700000" algn="tl">
                    <a:srgbClr val="C0C0C0"/>
                  </a:outerShdw>
                </a:effectLst>
              </a:rPr>
              <a:t> Command</a:t>
            </a:r>
            <a:endParaRPr lang="th-TH" altLang="en-US" i="1" dirty="0">
              <a:effectLst>
                <a:outerShdw blurRad="38100" dist="38100" dir="2700000" algn="tl">
                  <a:srgbClr val="C0C0C0"/>
                </a:outerShdw>
              </a:effectLst>
            </a:endParaRPr>
          </a:p>
        </p:txBody>
      </p:sp>
      <p:sp>
        <p:nvSpPr>
          <p:cNvPr id="9" name="Rectangle 3"/>
          <p:cNvSpPr>
            <a:spLocks noChangeArrowheads="1"/>
          </p:cNvSpPr>
          <p:nvPr/>
        </p:nvSpPr>
        <p:spPr bwMode="auto">
          <a:xfrm>
            <a:off x="4267200" y="1828800"/>
            <a:ext cx="434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marL="0" indent="0">
              <a:lnSpc>
                <a:spcPct val="90000"/>
              </a:lnSpc>
              <a:spcBef>
                <a:spcPct val="20000"/>
              </a:spcBef>
              <a:buClr>
                <a:schemeClr val="folHlink"/>
              </a:buClr>
              <a:buSzPct val="60000"/>
            </a:pPr>
            <a:r>
              <a:rPr lang="en-US" altLang="en-US" sz="1600" b="1" i="1" dirty="0">
                <a:solidFill>
                  <a:schemeClr val="tx2"/>
                </a:solidFill>
                <a:latin typeface="Tahoma" pitchFamily="34" charset="0"/>
              </a:rPr>
              <a:t>  </a:t>
            </a:r>
            <a:endParaRPr lang="th-TH" altLang="en-US" sz="1600" dirty="0">
              <a:latin typeface="Tahoma" pitchFamily="34" charset="0"/>
            </a:endParaRPr>
          </a:p>
          <a:p>
            <a:pPr>
              <a:lnSpc>
                <a:spcPct val="90000"/>
              </a:lnSpc>
              <a:spcBef>
                <a:spcPct val="20000"/>
              </a:spcBef>
              <a:buClr>
                <a:schemeClr val="folHlink"/>
              </a:buClr>
              <a:buSzPct val="60000"/>
              <a:buFont typeface="Wingdings" pitchFamily="2" charset="2"/>
              <a:buNone/>
            </a:pPr>
            <a:r>
              <a:rPr lang="en-US" altLang="en-US" sz="2000" dirty="0">
                <a:latin typeface="Tahoma" pitchFamily="34" charset="0"/>
              </a:rPr>
              <a:t>	</a:t>
            </a:r>
          </a:p>
        </p:txBody>
      </p:sp>
      <p:sp>
        <p:nvSpPr>
          <p:cNvPr id="12" name="Rectangle 11"/>
          <p:cNvSpPr/>
          <p:nvPr/>
        </p:nvSpPr>
        <p:spPr>
          <a:xfrm>
            <a:off x="4931958" y="1094806"/>
            <a:ext cx="4009599" cy="1467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90000"/>
              </a:lnSpc>
              <a:spcBef>
                <a:spcPct val="20000"/>
              </a:spcBef>
              <a:buClr>
                <a:schemeClr val="folHlink"/>
              </a:buClr>
              <a:buSzPct val="60000"/>
            </a:pPr>
            <a:r>
              <a:rPr lang="en-US" altLang="en-US" b="1" i="1" dirty="0">
                <a:solidFill>
                  <a:schemeClr val="tx2"/>
                </a:solidFill>
                <a:latin typeface="Tahoma" pitchFamily="34" charset="0"/>
                <a:cs typeface="Tahoma" pitchFamily="34" charset="0"/>
              </a:rPr>
              <a:t>Screen 100 : Flow Logic (PAI)</a:t>
            </a:r>
            <a:endParaRPr lang="en-US" altLang="en-US" dirty="0">
              <a:solidFill>
                <a:schemeClr val="tx1"/>
              </a:solidFill>
              <a:latin typeface="Tahoma" pitchFamily="34" charset="0"/>
            </a:endParaRP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PROCESS AFTER INPUT.</a:t>
            </a:r>
          </a:p>
          <a:p>
            <a:pPr>
              <a:spcBef>
                <a:spcPct val="20000"/>
              </a:spcBef>
              <a:buClr>
                <a:schemeClr val="folHlink"/>
              </a:buClr>
              <a:buSzPct val="60000"/>
              <a:buFont typeface="Wingdings" pitchFamily="2" charset="2"/>
              <a:buNone/>
            </a:pPr>
            <a:r>
              <a:rPr lang="en-US" altLang="en-US" dirty="0">
                <a:solidFill>
                  <a:schemeClr val="tx1"/>
                </a:solidFill>
                <a:latin typeface="Tahoma" pitchFamily="34" charset="0"/>
              </a:rPr>
              <a:t>    FIELD customers-id MODULE 		user_command_0100.</a:t>
            </a:r>
            <a:endParaRPr lang="en-IN" dirty="0">
              <a:solidFill>
                <a:schemeClr val="tx1"/>
              </a:solidFill>
            </a:endParaRPr>
          </a:p>
        </p:txBody>
      </p:sp>
      <p:sp>
        <p:nvSpPr>
          <p:cNvPr id="13" name="Rectangle 12"/>
          <p:cNvSpPr/>
          <p:nvPr/>
        </p:nvSpPr>
        <p:spPr>
          <a:xfrm>
            <a:off x="152401" y="2667001"/>
            <a:ext cx="82296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90000"/>
              </a:lnSpc>
              <a:spcBef>
                <a:spcPct val="20000"/>
              </a:spcBef>
              <a:buClr>
                <a:schemeClr val="folHlink"/>
              </a:buClr>
              <a:buSzPct val="60000"/>
            </a:pPr>
            <a:r>
              <a:rPr lang="en-US" altLang="en-US" b="1" i="1" dirty="0">
                <a:solidFill>
                  <a:schemeClr val="tx2"/>
                </a:solidFill>
                <a:latin typeface="Tahoma" pitchFamily="34" charset="0"/>
                <a:cs typeface="Tahoma" pitchFamily="34" charset="0"/>
              </a:rPr>
              <a:t>Screen 100 : PAI</a:t>
            </a:r>
            <a:endParaRPr lang="en-US" altLang="en-US" b="1" i="1" dirty="0">
              <a:solidFill>
                <a:schemeClr val="tx1"/>
              </a:solidFill>
              <a:latin typeface="Tahoma" pitchFamily="34" charset="0"/>
            </a:endParaRP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MODULE user_command_0100 INPUT.</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WHEN SPACE.</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SELECT SINGLE * FROM customers WHERE id = customers-id.</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IF </a:t>
            </a:r>
            <a:r>
              <a:rPr lang="en-US" altLang="en-US" dirty="0" err="1">
                <a:solidFill>
                  <a:schemeClr val="tx1"/>
                </a:solidFill>
                <a:latin typeface="Tahoma" pitchFamily="34" charset="0"/>
              </a:rPr>
              <a:t>sy-subrc</a:t>
            </a:r>
            <a:r>
              <a:rPr lang="en-US" altLang="en-US" dirty="0">
                <a:solidFill>
                  <a:schemeClr val="tx1"/>
                </a:solidFill>
                <a:latin typeface="Tahoma" pitchFamily="34" charset="0"/>
              </a:rPr>
              <a:t> &lt;&gt; 0.</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MESSAGE E000(38) WITH </a:t>
            </a:r>
            <a:r>
              <a:rPr lang="en-US" altLang="en-US" dirty="0">
                <a:solidFill>
                  <a:schemeClr val="tx1"/>
                </a:solidFill>
                <a:latin typeface="Times New Roman"/>
              </a:rPr>
              <a:t>‘</a:t>
            </a:r>
            <a:r>
              <a:rPr lang="en-US" altLang="en-US" dirty="0">
                <a:solidFill>
                  <a:schemeClr val="tx1"/>
                </a:solidFill>
                <a:latin typeface="Tahoma" pitchFamily="34" charset="0"/>
              </a:rPr>
              <a:t>Customers data not found</a:t>
            </a:r>
            <a:r>
              <a:rPr lang="en-US" altLang="en-US" dirty="0">
                <a:solidFill>
                  <a:schemeClr val="tx1"/>
                </a:solidFill>
                <a:latin typeface="Times New Roman"/>
              </a:rPr>
              <a:t>’</a:t>
            </a:r>
            <a:r>
              <a:rPr lang="en-US" altLang="en-US" dirty="0">
                <a:solidFill>
                  <a:schemeClr val="tx1"/>
                </a:solidFill>
                <a:latin typeface="Tahoma" pitchFamily="34" charset="0"/>
              </a:rPr>
              <a:t>.</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ELSE.</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LEAVE TO SCREEN 200.</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ENDIF.</a:t>
            </a: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rPr>
              <a:t>     ENDCASE. </a:t>
            </a:r>
            <a:endParaRPr lang="th-TH" altLang="en-US" dirty="0">
              <a:solidFill>
                <a:schemeClr val="tx1"/>
              </a:solidFill>
              <a:latin typeface="Tahoma" pitchFamily="34" charset="0"/>
            </a:endParaRPr>
          </a:p>
          <a:p>
            <a:pPr>
              <a:spcBef>
                <a:spcPct val="20000"/>
              </a:spcBef>
              <a:buClr>
                <a:schemeClr val="folHlink"/>
              </a:buClr>
              <a:buSzPct val="60000"/>
              <a:buFont typeface="Wingdings" pitchFamily="2" charset="2"/>
              <a:buNone/>
            </a:pPr>
            <a:r>
              <a:rPr lang="en-US" altLang="en-US" dirty="0">
                <a:solidFill>
                  <a:schemeClr val="tx1"/>
                </a:solidFill>
                <a:latin typeface="Tahoma" pitchFamily="34" charset="0"/>
              </a:rPr>
              <a:t>   ENDMODULE.</a:t>
            </a:r>
          </a:p>
        </p:txBody>
      </p:sp>
      <p:pic>
        <p:nvPicPr>
          <p:cNvPr id="7"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25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Input Checking</a:t>
            </a:r>
            <a:endParaRPr lang="en-IN" dirty="0"/>
          </a:p>
        </p:txBody>
      </p:sp>
      <p:sp>
        <p:nvSpPr>
          <p:cNvPr id="8" name="Rectangle 3"/>
          <p:cNvSpPr txBox="1">
            <a:spLocks noChangeArrowheads="1"/>
          </p:cNvSpPr>
          <p:nvPr/>
        </p:nvSpPr>
        <p:spPr>
          <a:xfrm>
            <a:off x="381000" y="1447800"/>
            <a:ext cx="8345488" cy="41148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pPr>
            <a:r>
              <a:rPr lang="en-US" altLang="en-US" sz="2800" dirty="0"/>
              <a:t>If you want to check input values in the module pool and start dialog in the event of a negative </a:t>
            </a:r>
            <a:r>
              <a:rPr lang="en-US" altLang="en-US" sz="2800" dirty="0" err="1"/>
              <a:t>result,you</a:t>
            </a:r>
            <a:r>
              <a:rPr lang="en-US" altLang="en-US" sz="2800" dirty="0"/>
              <a:t> use the FIELD statement with the addition MODULE.</a:t>
            </a:r>
          </a:p>
          <a:p>
            <a:pPr fontAlgn="auto">
              <a:lnSpc>
                <a:spcPct val="90000"/>
              </a:lnSpc>
              <a:spcAft>
                <a:spcPts val="0"/>
              </a:spcAft>
            </a:pPr>
            <a:r>
              <a:rPr lang="en-US" altLang="en-US" sz="2800" dirty="0"/>
              <a:t>If the module results in an error(E) or warning(W) </a:t>
            </a:r>
            <a:r>
              <a:rPr lang="en-US" altLang="en-US" sz="2800" dirty="0" err="1"/>
              <a:t>message,the</a:t>
            </a:r>
            <a:r>
              <a:rPr lang="en-US" altLang="en-US" sz="2800" dirty="0"/>
              <a:t> screen is redisplayed without processing the PBO </a:t>
            </a:r>
            <a:r>
              <a:rPr lang="en-US" altLang="en-US" sz="2800" dirty="0" err="1"/>
              <a:t>modules.The</a:t>
            </a:r>
            <a:r>
              <a:rPr lang="en-US" altLang="en-US" sz="2800" dirty="0"/>
              <a:t> message text is displayed and only the field being checked by this module becomes ready for input again </a:t>
            </a:r>
          </a:p>
          <a:p>
            <a:pPr lvl="1" fontAlgn="auto">
              <a:lnSpc>
                <a:spcPct val="90000"/>
              </a:lnSpc>
              <a:spcAft>
                <a:spcPts val="0"/>
              </a:spcAft>
            </a:pPr>
            <a:endParaRPr lang="en-US" altLang="en-US" sz="2400" dirty="0"/>
          </a:p>
          <a:p>
            <a:pPr fontAlgn="auto">
              <a:lnSpc>
                <a:spcPct val="90000"/>
              </a:lnSpc>
              <a:spcAft>
                <a:spcPts val="0"/>
              </a:spcAft>
            </a:pPr>
            <a:endParaRPr lang="th-TH" altLang="en-US" sz="2800" dirty="0"/>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272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Field Statement With More Than 1 Field</a:t>
            </a:r>
            <a:endParaRPr lang="en-IN" dirty="0"/>
          </a:p>
        </p:txBody>
      </p:sp>
      <p:sp>
        <p:nvSpPr>
          <p:cNvPr id="8" name="Rectangle 3"/>
          <p:cNvSpPr>
            <a:spLocks noChangeArrowheads="1"/>
          </p:cNvSpPr>
          <p:nvPr/>
        </p:nvSpPr>
        <p:spPr bwMode="auto">
          <a:xfrm>
            <a:off x="381000" y="1143000"/>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marL="0" indent="0">
              <a:lnSpc>
                <a:spcPct val="90000"/>
              </a:lnSpc>
              <a:spcBef>
                <a:spcPct val="20000"/>
              </a:spcBef>
              <a:buClr>
                <a:schemeClr val="folHlink"/>
              </a:buClr>
              <a:buSzPct val="60000"/>
            </a:pPr>
            <a:r>
              <a:rPr lang="en-US" altLang="en-US" sz="3200" b="1" i="1" dirty="0">
                <a:solidFill>
                  <a:schemeClr val="tx2"/>
                </a:solidFill>
                <a:latin typeface="Tahoma" pitchFamily="34" charset="0"/>
              </a:rPr>
              <a:t>  Screen 100 : Flow Logic (PAI)</a:t>
            </a:r>
          </a:p>
          <a:p>
            <a:pPr>
              <a:lnSpc>
                <a:spcPct val="90000"/>
              </a:lnSpc>
              <a:spcBef>
                <a:spcPct val="20000"/>
              </a:spcBef>
              <a:buClr>
                <a:schemeClr val="folHlink"/>
              </a:buClr>
              <a:buSzPct val="60000"/>
              <a:buFont typeface="Wingdings" pitchFamily="2" charset="2"/>
              <a:buNone/>
            </a:pPr>
            <a:r>
              <a:rPr lang="en-US" altLang="en-US" sz="2800" dirty="0">
                <a:latin typeface="Tahoma" pitchFamily="34" charset="0"/>
              </a:rPr>
              <a:t>	</a:t>
            </a:r>
            <a:r>
              <a:rPr lang="en-US" altLang="en-US" sz="2000" dirty="0">
                <a:latin typeface="Tahoma" pitchFamily="34" charset="0"/>
              </a:rPr>
              <a:t>PROCESS AFTER INPUT.</a:t>
            </a:r>
          </a:p>
          <a:p>
            <a:pPr>
              <a:lnSpc>
                <a:spcPct val="90000"/>
              </a:lnSpc>
              <a:spcBef>
                <a:spcPct val="20000"/>
              </a:spcBef>
              <a:buClr>
                <a:schemeClr val="folHlink"/>
              </a:buClr>
              <a:buSzPct val="60000"/>
              <a:buFont typeface="Wingdings" pitchFamily="2" charset="2"/>
              <a:buNone/>
            </a:pPr>
            <a:r>
              <a:rPr lang="en-US" altLang="en-US" sz="2000" dirty="0">
                <a:latin typeface="Tahoma" pitchFamily="34" charset="0"/>
              </a:rPr>
              <a:t>      CHAIN.</a:t>
            </a:r>
          </a:p>
          <a:p>
            <a:pPr>
              <a:spcBef>
                <a:spcPct val="20000"/>
              </a:spcBef>
              <a:buClr>
                <a:schemeClr val="folHlink"/>
              </a:buClr>
              <a:buSzPct val="60000"/>
              <a:buFont typeface="Wingdings" pitchFamily="2" charset="2"/>
              <a:buNone/>
            </a:pPr>
            <a:r>
              <a:rPr lang="en-US" altLang="en-US" sz="2000" dirty="0">
                <a:latin typeface="Tahoma" pitchFamily="34" charset="0"/>
              </a:rPr>
              <a:t>        </a:t>
            </a:r>
            <a:r>
              <a:rPr lang="en-US" altLang="en-US" sz="2000" dirty="0">
                <a:solidFill>
                  <a:srgbClr val="0000CC"/>
                </a:solidFill>
                <a:latin typeface="Tahoma" pitchFamily="34" charset="0"/>
              </a:rPr>
              <a:t>FIELD:</a:t>
            </a:r>
            <a:r>
              <a:rPr lang="en-US" altLang="en-US" sz="2000" dirty="0">
                <a:latin typeface="Tahoma" pitchFamily="34" charset="0"/>
              </a:rPr>
              <a:t> </a:t>
            </a:r>
            <a:r>
              <a:rPr lang="en-US" altLang="en-US" sz="2000" dirty="0">
                <a:solidFill>
                  <a:schemeClr val="folHlink"/>
                </a:solidFill>
                <a:latin typeface="Tahoma" pitchFamily="34" charset="0"/>
              </a:rPr>
              <a:t>customers-</a:t>
            </a:r>
            <a:r>
              <a:rPr lang="en-US" altLang="en-US" sz="2000" dirty="0" err="1">
                <a:solidFill>
                  <a:schemeClr val="folHlink"/>
                </a:solidFill>
                <a:latin typeface="Tahoma" pitchFamily="34" charset="0"/>
              </a:rPr>
              <a:t>id,customers</a:t>
            </a:r>
            <a:r>
              <a:rPr lang="en-US" altLang="en-US" sz="2000" dirty="0">
                <a:solidFill>
                  <a:schemeClr val="folHlink"/>
                </a:solidFill>
                <a:latin typeface="Tahoma" pitchFamily="34" charset="0"/>
              </a:rPr>
              <a:t>-</a:t>
            </a:r>
            <a:r>
              <a:rPr lang="en-US" altLang="en-US" sz="2000" dirty="0" err="1">
                <a:solidFill>
                  <a:schemeClr val="folHlink"/>
                </a:solidFill>
                <a:latin typeface="Tahoma" pitchFamily="34" charset="0"/>
              </a:rPr>
              <a:t>custtype</a:t>
            </a:r>
            <a:endParaRPr lang="en-US" altLang="en-US" sz="2000" dirty="0">
              <a:solidFill>
                <a:schemeClr val="folHlink"/>
              </a:solidFill>
              <a:latin typeface="Tahoma" pitchFamily="34" charset="0"/>
            </a:endParaRPr>
          </a:p>
          <a:p>
            <a:pPr>
              <a:spcBef>
                <a:spcPct val="20000"/>
              </a:spcBef>
              <a:buClr>
                <a:schemeClr val="folHlink"/>
              </a:buClr>
              <a:buSzPct val="60000"/>
              <a:buFont typeface="Wingdings" pitchFamily="2" charset="2"/>
              <a:buNone/>
            </a:pPr>
            <a:r>
              <a:rPr lang="en-US" altLang="en-US" sz="2000" dirty="0">
                <a:solidFill>
                  <a:schemeClr val="folHlink"/>
                </a:solidFill>
                <a:latin typeface="Tahoma" pitchFamily="34" charset="0"/>
              </a:rPr>
              <a:t>              </a:t>
            </a:r>
            <a:r>
              <a:rPr lang="en-US" altLang="en-US" sz="2000" dirty="0">
                <a:latin typeface="Tahoma" pitchFamily="34" charset="0"/>
              </a:rPr>
              <a:t>    MODULE user_command_0100.</a:t>
            </a:r>
            <a:endParaRPr lang="th-TH" altLang="en-US" sz="2000" dirty="0">
              <a:latin typeface="Tahoma" pitchFamily="34" charset="0"/>
            </a:endParaRPr>
          </a:p>
          <a:p>
            <a:pPr>
              <a:lnSpc>
                <a:spcPct val="90000"/>
              </a:lnSpc>
              <a:spcBef>
                <a:spcPct val="20000"/>
              </a:spcBef>
              <a:buClr>
                <a:schemeClr val="folHlink"/>
              </a:buClr>
              <a:buSzPct val="60000"/>
              <a:buFont typeface="Wingdings" pitchFamily="2" charset="2"/>
              <a:buNone/>
            </a:pPr>
            <a:r>
              <a:rPr lang="en-US" altLang="en-US" sz="2000" dirty="0">
                <a:latin typeface="Tahoma" pitchFamily="34" charset="0"/>
              </a:rPr>
              <a:t>	  ENDCHAIN.</a:t>
            </a:r>
          </a:p>
        </p:txBody>
      </p:sp>
      <p:sp>
        <p:nvSpPr>
          <p:cNvPr id="10" name="Rectangle 5"/>
          <p:cNvSpPr>
            <a:spLocks noChangeArrowheads="1"/>
          </p:cNvSpPr>
          <p:nvPr/>
        </p:nvSpPr>
        <p:spPr bwMode="auto">
          <a:xfrm>
            <a:off x="152400" y="3962400"/>
            <a:ext cx="5905500" cy="187166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dirty="0">
                <a:solidFill>
                  <a:schemeClr val="bg1"/>
                </a:solidFill>
              </a:rPr>
              <a:t>PROCESS AFTER INPUT.</a:t>
            </a:r>
          </a:p>
          <a:p>
            <a:r>
              <a:rPr lang="en-US" altLang="en-US" sz="1600" dirty="0">
                <a:solidFill>
                  <a:schemeClr val="bg1"/>
                </a:solidFill>
              </a:rPr>
              <a:t>  CHAIN.</a:t>
            </a:r>
          </a:p>
          <a:p>
            <a:r>
              <a:rPr lang="en-US" altLang="en-US" sz="1600" dirty="0">
                <a:solidFill>
                  <a:schemeClr val="bg1"/>
                </a:solidFill>
              </a:rPr>
              <a:t>   FIELD customers-id MODULE user_command_0100.</a:t>
            </a:r>
            <a:endParaRPr lang="th-TH" altLang="en-US" sz="1600" dirty="0">
              <a:solidFill>
                <a:schemeClr val="bg1"/>
              </a:solidFill>
            </a:endParaRPr>
          </a:p>
          <a:p>
            <a:r>
              <a:rPr lang="en-US" altLang="en-US" sz="1600" dirty="0">
                <a:solidFill>
                  <a:schemeClr val="bg1"/>
                </a:solidFill>
              </a:rPr>
              <a:t>   FIELD</a:t>
            </a:r>
            <a:r>
              <a:rPr lang="en-US" altLang="en-US" sz="1600" dirty="0"/>
              <a:t> </a:t>
            </a:r>
            <a:r>
              <a:rPr lang="en-US" altLang="en-US" sz="1600" dirty="0">
                <a:solidFill>
                  <a:schemeClr val="bg1"/>
                </a:solidFill>
              </a:rPr>
              <a:t>customers-</a:t>
            </a:r>
            <a:r>
              <a:rPr lang="en-US" altLang="en-US" sz="1600" dirty="0" err="1">
                <a:solidFill>
                  <a:schemeClr val="bg1"/>
                </a:solidFill>
              </a:rPr>
              <a:t>custtype</a:t>
            </a:r>
            <a:r>
              <a:rPr lang="en-US" altLang="en-US" sz="1600" dirty="0">
                <a:solidFill>
                  <a:schemeClr val="bg1"/>
                </a:solidFill>
              </a:rPr>
              <a:t> MODULE user_command_0100.</a:t>
            </a:r>
            <a:endParaRPr lang="th-TH" altLang="en-US" sz="1600" dirty="0">
              <a:solidFill>
                <a:schemeClr val="bg1"/>
              </a:solidFill>
            </a:endParaRPr>
          </a:p>
          <a:p>
            <a:r>
              <a:rPr lang="en-US" altLang="en-US" sz="1600" dirty="0">
                <a:solidFill>
                  <a:schemeClr val="bg1"/>
                </a:solidFill>
              </a:rPr>
              <a:t>  ENDCHAIN.</a:t>
            </a:r>
          </a:p>
          <a:p>
            <a:endParaRPr lang="th-TH" altLang="en-US" sz="1600" dirty="0">
              <a:solidFill>
                <a:schemeClr val="bg1"/>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3505200"/>
            <a:ext cx="2376487" cy="2274887"/>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6"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568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Statement and Data Transport</a:t>
            </a:r>
            <a:endParaRPr lang="en-IN" dirty="0"/>
          </a:p>
        </p:txBody>
      </p:sp>
      <p:sp>
        <p:nvSpPr>
          <p:cNvPr id="17" name="Rectangle 3"/>
          <p:cNvSpPr txBox="1">
            <a:spLocks noChangeArrowheads="1"/>
          </p:cNvSpPr>
          <p:nvPr/>
        </p:nvSpPr>
        <p:spPr>
          <a:xfrm>
            <a:off x="1143000" y="1219200"/>
            <a:ext cx="7620000" cy="4114800"/>
          </a:xfrm>
          <a:prstGeom prst="rect">
            <a:avLst/>
          </a:prstGeom>
        </p:spPr>
        <p:txBody>
          <a:bodyPr/>
          <a:lstStyle>
            <a:lvl1pPr marL="342900" indent="-342900" algn="l" defTabSz="914400" rtl="0" eaLnBrk="1" latinLnBrk="0" hangingPunct="1">
              <a:spcBef>
                <a:spcPct val="20000"/>
              </a:spcBef>
              <a:buClr>
                <a:srgbClr val="F58345"/>
              </a:buClr>
              <a:buFont typeface="Wingdings" panose="05000000000000000000" pitchFamily="2" charset="2"/>
              <a:buChar char="§"/>
              <a:defRPr sz="1800" kern="1200">
                <a:solidFill>
                  <a:schemeClr val="tx1"/>
                </a:solidFill>
                <a:latin typeface="Helvetica CE" panose="020B0604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None/>
            </a:pPr>
            <a:r>
              <a:rPr lang="en-US" altLang="en-US" sz="2800" dirty="0"/>
              <a:t>PROCESS AFTER INPUT.</a:t>
            </a:r>
          </a:p>
          <a:p>
            <a:pPr fontAlgn="auto">
              <a:spcAft>
                <a:spcPts val="0"/>
              </a:spcAft>
              <a:buFont typeface="Wingdings" panose="05000000000000000000" pitchFamily="2" charset="2"/>
              <a:buNone/>
            </a:pPr>
            <a:r>
              <a:rPr lang="en-US" altLang="en-US" sz="2800" dirty="0"/>
              <a:t>  MODULE a.</a:t>
            </a:r>
          </a:p>
          <a:p>
            <a:pPr fontAlgn="auto">
              <a:spcAft>
                <a:spcPts val="0"/>
              </a:spcAft>
              <a:buFont typeface="Wingdings" panose="05000000000000000000" pitchFamily="2" charset="2"/>
              <a:buNone/>
            </a:pPr>
            <a:r>
              <a:rPr lang="en-US" altLang="en-US" sz="2800" dirty="0"/>
              <a:t>  FILED f1 MODULE b.</a:t>
            </a:r>
          </a:p>
          <a:p>
            <a:pPr fontAlgn="auto">
              <a:spcAft>
                <a:spcPts val="0"/>
              </a:spcAft>
              <a:buFont typeface="Wingdings" panose="05000000000000000000" pitchFamily="2" charset="2"/>
              <a:buNone/>
            </a:pPr>
            <a:r>
              <a:rPr lang="en-US" altLang="en-US" sz="2800" dirty="0"/>
              <a:t>  FILED f2 MODULE c.</a:t>
            </a:r>
          </a:p>
          <a:p>
            <a:pPr fontAlgn="auto">
              <a:spcAft>
                <a:spcPts val="0"/>
              </a:spcAft>
              <a:buFont typeface="Wingdings" panose="05000000000000000000" pitchFamily="2" charset="2"/>
              <a:buNone/>
            </a:pPr>
            <a:r>
              <a:rPr lang="en-US" altLang="en-US" sz="2800" dirty="0"/>
              <a:t>  MODULE d. </a:t>
            </a:r>
          </a:p>
          <a:p>
            <a:pPr fontAlgn="auto">
              <a:spcAft>
                <a:spcPts val="0"/>
              </a:spcAft>
            </a:pPr>
            <a:endParaRPr lang="th-TH" altLang="en-US" dirty="0"/>
          </a:p>
        </p:txBody>
      </p:sp>
      <p:sp>
        <p:nvSpPr>
          <p:cNvPr id="18" name="Rectangle 4"/>
          <p:cNvSpPr>
            <a:spLocks noChangeArrowheads="1"/>
          </p:cNvSpPr>
          <p:nvPr/>
        </p:nvSpPr>
        <p:spPr bwMode="auto">
          <a:xfrm>
            <a:off x="533400" y="4495800"/>
            <a:ext cx="2057400" cy="1295400"/>
          </a:xfrm>
          <a:prstGeom prst="rect">
            <a:avLst/>
          </a:prstGeom>
          <a:solidFill>
            <a:srgbClr val="3366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33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IN"/>
          </a:p>
        </p:txBody>
      </p:sp>
      <p:sp>
        <p:nvSpPr>
          <p:cNvPr id="19" name="Text Box 5"/>
          <p:cNvSpPr txBox="1">
            <a:spLocks noChangeArrowheads="1"/>
          </p:cNvSpPr>
          <p:nvPr/>
        </p:nvSpPr>
        <p:spPr bwMode="auto">
          <a:xfrm>
            <a:off x="914400" y="4724400"/>
            <a:ext cx="417513"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cs typeface="Tahoma" pitchFamily="34" charset="0"/>
              </a:rPr>
              <a:t>f1</a:t>
            </a:r>
            <a:endParaRPr lang="th-TH" altLang="en-US" sz="1400" b="1">
              <a:cs typeface="Tahoma" pitchFamily="34" charset="0"/>
            </a:endParaRPr>
          </a:p>
        </p:txBody>
      </p:sp>
      <p:sp>
        <p:nvSpPr>
          <p:cNvPr id="20" name="Text Box 6"/>
          <p:cNvSpPr txBox="1">
            <a:spLocks noChangeArrowheads="1"/>
          </p:cNvSpPr>
          <p:nvPr/>
        </p:nvSpPr>
        <p:spPr bwMode="auto">
          <a:xfrm>
            <a:off x="1524000" y="4724400"/>
            <a:ext cx="527050"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cs typeface="Tahoma" pitchFamily="34" charset="0"/>
              </a:rPr>
              <a:t>f2</a:t>
            </a:r>
            <a:endParaRPr lang="th-TH" altLang="en-US" sz="1400" b="1">
              <a:cs typeface="Tahoma" pitchFamily="34" charset="0"/>
            </a:endParaRPr>
          </a:p>
        </p:txBody>
      </p:sp>
      <p:sp>
        <p:nvSpPr>
          <p:cNvPr id="21" name="Text Box 7"/>
          <p:cNvSpPr txBox="1">
            <a:spLocks noChangeArrowheads="1"/>
          </p:cNvSpPr>
          <p:nvPr/>
        </p:nvSpPr>
        <p:spPr bwMode="auto">
          <a:xfrm>
            <a:off x="914400" y="5181600"/>
            <a:ext cx="488950"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cs typeface="Tahoma" pitchFamily="34" charset="0"/>
              </a:rPr>
              <a:t>f3</a:t>
            </a:r>
            <a:endParaRPr lang="th-TH" altLang="en-US" sz="1400" b="1">
              <a:cs typeface="Tahoma" pitchFamily="34" charset="0"/>
            </a:endParaRPr>
          </a:p>
        </p:txBody>
      </p:sp>
      <p:sp>
        <p:nvSpPr>
          <p:cNvPr id="22" name="Text Box 8"/>
          <p:cNvSpPr txBox="1">
            <a:spLocks noChangeArrowheads="1"/>
          </p:cNvSpPr>
          <p:nvPr/>
        </p:nvSpPr>
        <p:spPr bwMode="auto">
          <a:xfrm>
            <a:off x="1692275" y="5254625"/>
            <a:ext cx="576263"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cs typeface="Tahoma" pitchFamily="34" charset="0"/>
              </a:rPr>
              <a:t>f4</a:t>
            </a:r>
            <a:endParaRPr lang="th-TH" altLang="en-US" sz="1400" b="1">
              <a:cs typeface="Tahoma" pitchFamily="34" charset="0"/>
            </a:endParaRPr>
          </a:p>
        </p:txBody>
      </p:sp>
      <p:sp>
        <p:nvSpPr>
          <p:cNvPr id="23" name="Text Box 9"/>
          <p:cNvSpPr txBox="1">
            <a:spLocks noChangeArrowheads="1"/>
          </p:cNvSpPr>
          <p:nvPr/>
        </p:nvSpPr>
        <p:spPr bwMode="auto">
          <a:xfrm>
            <a:off x="533400" y="4114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chemeClr val="tx2"/>
                </a:solidFill>
                <a:cs typeface="Tahoma" pitchFamily="34" charset="0"/>
              </a:rPr>
              <a:t>Screen 100</a:t>
            </a:r>
            <a:endParaRPr lang="th-TH" altLang="en-US" b="1" i="1">
              <a:solidFill>
                <a:schemeClr val="tx2"/>
              </a:solidFill>
              <a:cs typeface="Tahoma" pitchFamily="34" charset="0"/>
            </a:endParaRPr>
          </a:p>
        </p:txBody>
      </p:sp>
      <p:sp>
        <p:nvSpPr>
          <p:cNvPr id="24" name="Rectangle 10"/>
          <p:cNvSpPr>
            <a:spLocks noChangeArrowheads="1"/>
          </p:cNvSpPr>
          <p:nvPr/>
        </p:nvSpPr>
        <p:spPr bwMode="auto">
          <a:xfrm>
            <a:off x="5867400" y="1676400"/>
            <a:ext cx="2362200" cy="3352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altLang="en-US">
                <a:solidFill>
                  <a:schemeClr val="tx2"/>
                </a:solidFill>
                <a:cs typeface="Tahoma" pitchFamily="34" charset="0"/>
              </a:rPr>
              <a:t>Transfer f3,f4</a:t>
            </a:r>
          </a:p>
          <a:p>
            <a:pPr>
              <a:buFontTx/>
              <a:buChar char="•"/>
            </a:pPr>
            <a:r>
              <a:rPr lang="en-US" altLang="en-US">
                <a:solidFill>
                  <a:schemeClr val="tx2"/>
                </a:solidFill>
                <a:cs typeface="Tahoma" pitchFamily="34" charset="0"/>
              </a:rPr>
              <a:t>Call module a</a:t>
            </a:r>
          </a:p>
          <a:p>
            <a:pPr>
              <a:buFontTx/>
              <a:buChar char="•"/>
            </a:pPr>
            <a:r>
              <a:rPr lang="en-US" altLang="en-US">
                <a:solidFill>
                  <a:schemeClr val="tx2"/>
                </a:solidFill>
                <a:cs typeface="Tahoma" pitchFamily="34" charset="0"/>
              </a:rPr>
              <a:t>Transfer f1</a:t>
            </a:r>
          </a:p>
          <a:p>
            <a:pPr>
              <a:buFontTx/>
              <a:buChar char="•"/>
            </a:pPr>
            <a:r>
              <a:rPr lang="en-US" altLang="en-US">
                <a:solidFill>
                  <a:schemeClr val="tx2"/>
                </a:solidFill>
                <a:cs typeface="Tahoma" pitchFamily="34" charset="0"/>
              </a:rPr>
              <a:t>Call module b</a:t>
            </a:r>
          </a:p>
          <a:p>
            <a:pPr>
              <a:buFontTx/>
              <a:buChar char="•"/>
            </a:pPr>
            <a:r>
              <a:rPr lang="en-US" altLang="en-US">
                <a:solidFill>
                  <a:schemeClr val="tx2"/>
                </a:solidFill>
                <a:cs typeface="Tahoma" pitchFamily="34" charset="0"/>
              </a:rPr>
              <a:t>Transfer f2</a:t>
            </a:r>
          </a:p>
          <a:p>
            <a:pPr>
              <a:buFontTx/>
              <a:buChar char="•"/>
            </a:pPr>
            <a:r>
              <a:rPr lang="en-US" altLang="en-US">
                <a:solidFill>
                  <a:schemeClr val="tx2"/>
                </a:solidFill>
                <a:cs typeface="Tahoma" pitchFamily="34" charset="0"/>
              </a:rPr>
              <a:t>Call module c</a:t>
            </a:r>
          </a:p>
          <a:p>
            <a:pPr>
              <a:buFontTx/>
              <a:buChar char="•"/>
            </a:pPr>
            <a:r>
              <a:rPr lang="en-US" altLang="en-US">
                <a:solidFill>
                  <a:schemeClr val="tx2"/>
                </a:solidFill>
                <a:cs typeface="Tahoma" pitchFamily="34" charset="0"/>
              </a:rPr>
              <a:t>Call module d</a:t>
            </a:r>
          </a:p>
          <a:p>
            <a:endParaRPr lang="th-TH" altLang="en-US">
              <a:cs typeface="Tahoma" pitchFamily="34" charset="0"/>
            </a:endParaRPr>
          </a:p>
        </p:txBody>
      </p:sp>
      <p:pic>
        <p:nvPicPr>
          <p:cNvPr id="11"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69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Field</a:t>
            </a:r>
            <a:endParaRPr lang="en-IN" dirty="0"/>
          </a:p>
        </p:txBody>
      </p:sp>
      <p:graphicFrame>
        <p:nvGraphicFramePr>
          <p:cNvPr id="8" name="Object 7"/>
          <p:cNvGraphicFramePr>
            <a:graphicFrameLocks noChangeAspect="1"/>
          </p:cNvGraphicFramePr>
          <p:nvPr>
            <p:extLst>
              <p:ext uri="{D42A27DB-BD31-4B8C-83A1-F6EECF244321}">
                <p14:modId xmlns:p14="http://schemas.microsoft.com/office/powerpoint/2010/main" val="3344758492"/>
              </p:ext>
            </p:extLst>
          </p:nvPr>
        </p:nvGraphicFramePr>
        <p:xfrm>
          <a:off x="304800" y="1227138"/>
          <a:ext cx="4406900" cy="4868862"/>
        </p:xfrm>
        <a:graphic>
          <a:graphicData uri="http://schemas.openxmlformats.org/presentationml/2006/ole">
            <mc:AlternateContent xmlns:mc="http://schemas.openxmlformats.org/markup-compatibility/2006">
              <mc:Choice xmlns:v="urn:schemas-microsoft-com:vml" Requires="v">
                <p:oleObj spid="_x0000_s9515" name="Bitmap Image" r:id="rId3" imgW="4715533" imgH="5210902" progId="PBrush">
                  <p:embed/>
                </p:oleObj>
              </mc:Choice>
              <mc:Fallback>
                <p:oleObj name="Bitmap Image" r:id="rId3" imgW="4715533" imgH="521090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27138"/>
                        <a:ext cx="4406900" cy="4868862"/>
                      </a:xfrm>
                      <a:prstGeom prst="rect">
                        <a:avLst/>
                      </a:pr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85047420"/>
              </p:ext>
            </p:extLst>
          </p:nvPr>
        </p:nvGraphicFramePr>
        <p:xfrm>
          <a:off x="5029200" y="1981200"/>
          <a:ext cx="3733801" cy="2746375"/>
        </p:xfrm>
        <a:graphic>
          <a:graphicData uri="http://schemas.openxmlformats.org/presentationml/2006/ole">
            <mc:AlternateContent xmlns:mc="http://schemas.openxmlformats.org/markup-compatibility/2006">
              <mc:Choice xmlns:v="urn:schemas-microsoft-com:vml" Requires="v">
                <p:oleObj spid="_x0000_s9516" name="Bitmap Image" r:id="rId5" imgW="3905795" imgH="3467584" progId="PBrush">
                  <p:embed/>
                </p:oleObj>
              </mc:Choice>
              <mc:Fallback>
                <p:oleObj name="Bitmap Image" r:id="rId5" imgW="3905795" imgH="3467584"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981200"/>
                        <a:ext cx="3733801" cy="274637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28834403"/>
              </p:ext>
            </p:extLst>
          </p:nvPr>
        </p:nvGraphicFramePr>
        <p:xfrm>
          <a:off x="5035550" y="4824112"/>
          <a:ext cx="3733801" cy="338438"/>
        </p:xfrm>
        <a:graphic>
          <a:graphicData uri="http://schemas.openxmlformats.org/presentationml/2006/ole">
            <mc:AlternateContent xmlns:mc="http://schemas.openxmlformats.org/markup-compatibility/2006">
              <mc:Choice xmlns:v="urn:schemas-microsoft-com:vml" Requires="v">
                <p:oleObj spid="_x0000_s9517" name="Bitmap Image" r:id="rId7" imgW="3828571" imgH="419048" progId="PBrush">
                  <p:embed/>
                </p:oleObj>
              </mc:Choice>
              <mc:Fallback>
                <p:oleObj name="Bitmap Image" r:id="rId7" imgW="3828571" imgH="419048"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550" y="4824112"/>
                        <a:ext cx="3733801" cy="338438"/>
                      </a:xfrm>
                      <a:prstGeom prst="rect">
                        <a:avLst/>
                      </a:prstGeom>
                      <a:noFill/>
                      <a:ln>
                        <a:noFill/>
                      </a:ln>
                      <a:effectLst/>
                    </p:spPr>
                  </p:pic>
                </p:oleObj>
              </mc:Fallback>
            </mc:AlternateContent>
          </a:graphicData>
        </a:graphic>
      </p:graphicFrame>
      <p:pic>
        <p:nvPicPr>
          <p:cNvPr id="6" name="Picture 2" descr="C:\Users\rohith.yadlapati\Desktop\jvbnl fs documents\jbvnl 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012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Command</a:t>
            </a:r>
            <a:endParaRPr lang="en-IN" dirty="0"/>
          </a:p>
        </p:txBody>
      </p:sp>
      <p:graphicFrame>
        <p:nvGraphicFramePr>
          <p:cNvPr id="8" name="Object 7"/>
          <p:cNvGraphicFramePr>
            <a:graphicFrameLocks noChangeAspect="1"/>
          </p:cNvGraphicFramePr>
          <p:nvPr>
            <p:extLst>
              <p:ext uri="{D42A27DB-BD31-4B8C-83A1-F6EECF244321}">
                <p14:modId xmlns:p14="http://schemas.microsoft.com/office/powerpoint/2010/main" val="2303160414"/>
              </p:ext>
            </p:extLst>
          </p:nvPr>
        </p:nvGraphicFramePr>
        <p:xfrm>
          <a:off x="1447800" y="1279525"/>
          <a:ext cx="6264275" cy="4511675"/>
        </p:xfrm>
        <a:graphic>
          <a:graphicData uri="http://schemas.openxmlformats.org/presentationml/2006/ole">
            <mc:AlternateContent xmlns:mc="http://schemas.openxmlformats.org/markup-compatibility/2006">
              <mc:Choice xmlns:v="urn:schemas-microsoft-com:vml" Requires="v">
                <p:oleObj spid="_x0000_s10341" name="Bitmap Image" r:id="rId3" imgW="4323810" imgH="3115110" progId="PBrush">
                  <p:embed/>
                </p:oleObj>
              </mc:Choice>
              <mc:Fallback>
                <p:oleObj name="Bitmap Image" r:id="rId3" imgW="4323810" imgH="31151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79525"/>
                        <a:ext cx="6264275" cy="4511675"/>
                      </a:xfrm>
                      <a:prstGeom prst="rect">
                        <a:avLst/>
                      </a:prstGeom>
                      <a:noFill/>
                      <a:ln w="9525" cap="flat" cmpd="sng">
                        <a:solidFill>
                          <a:schemeClr val="tx1"/>
                        </a:solidFill>
                        <a:prstDash val="sysDot"/>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2" descr="C:\Users\rohith.yadlapati\Desktop\jvbnl fs documents\jbvnl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47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Command</a:t>
            </a:r>
            <a:endParaRPr lang="en-IN" dirty="0"/>
          </a:p>
        </p:txBody>
      </p:sp>
      <p:sp>
        <p:nvSpPr>
          <p:cNvPr id="8" name="Rectangle 2"/>
          <p:cNvSpPr>
            <a:spLocks noChangeArrowheads="1"/>
          </p:cNvSpPr>
          <p:nvPr/>
        </p:nvSpPr>
        <p:spPr bwMode="auto">
          <a:xfrm>
            <a:off x="685800" y="1295400"/>
            <a:ext cx="800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itchFamily="34" charset="0"/>
                <a:cs typeface="Angsana New" pitchFamily="18" charset="-34"/>
              </a:defRPr>
            </a:lvl1pPr>
            <a:lvl2pPr marL="742950" indent="-285750">
              <a:defRPr sz="2400">
                <a:solidFill>
                  <a:schemeClr val="tx1"/>
                </a:solidFill>
                <a:latin typeface="Arial" pitchFamily="34" charset="0"/>
                <a:cs typeface="Angsana New" pitchFamily="18" charset="-34"/>
              </a:defRPr>
            </a:lvl2pPr>
            <a:lvl3pPr marL="1143000" indent="-228600">
              <a:defRPr sz="2400">
                <a:solidFill>
                  <a:schemeClr val="tx1"/>
                </a:solidFill>
                <a:latin typeface="Arial" pitchFamily="34" charset="0"/>
                <a:cs typeface="Angsana New" pitchFamily="18" charset="-34"/>
              </a:defRPr>
            </a:lvl3pPr>
            <a:lvl4pPr marL="1600200" indent="-228600">
              <a:defRPr sz="2400">
                <a:solidFill>
                  <a:schemeClr val="tx1"/>
                </a:solidFill>
                <a:latin typeface="Arial" pitchFamily="34" charset="0"/>
                <a:cs typeface="Angsana New" pitchFamily="18" charset="-34"/>
              </a:defRPr>
            </a:lvl4pPr>
            <a:lvl5pPr marL="2057400" indent="-228600">
              <a:defRPr sz="2400">
                <a:solidFill>
                  <a:schemeClr val="tx1"/>
                </a:solidFill>
                <a:latin typeface="Arial" pitchFamily="34" charset="0"/>
                <a:cs typeface="Angsana New" pitchFamily="18" charset="-34"/>
              </a:defRPr>
            </a:lvl5pPr>
            <a:lvl6pPr marL="2514600" indent="-228600" fontAlgn="base">
              <a:spcBef>
                <a:spcPct val="0"/>
              </a:spcBef>
              <a:spcAft>
                <a:spcPct val="0"/>
              </a:spcAft>
              <a:defRPr sz="2400">
                <a:solidFill>
                  <a:schemeClr val="tx1"/>
                </a:solidFill>
                <a:latin typeface="Arial" pitchFamily="34" charset="0"/>
                <a:cs typeface="Angsana New" pitchFamily="18" charset="-34"/>
              </a:defRPr>
            </a:lvl6pPr>
            <a:lvl7pPr marL="2971800" indent="-228600" fontAlgn="base">
              <a:spcBef>
                <a:spcPct val="0"/>
              </a:spcBef>
              <a:spcAft>
                <a:spcPct val="0"/>
              </a:spcAft>
              <a:defRPr sz="2400">
                <a:solidFill>
                  <a:schemeClr val="tx1"/>
                </a:solidFill>
                <a:latin typeface="Arial" pitchFamily="34" charset="0"/>
                <a:cs typeface="Angsana New" pitchFamily="18" charset="-34"/>
              </a:defRPr>
            </a:lvl7pPr>
            <a:lvl8pPr marL="3429000" indent="-228600" fontAlgn="base">
              <a:spcBef>
                <a:spcPct val="0"/>
              </a:spcBef>
              <a:spcAft>
                <a:spcPct val="0"/>
              </a:spcAft>
              <a:defRPr sz="2400">
                <a:solidFill>
                  <a:schemeClr val="tx1"/>
                </a:solidFill>
                <a:latin typeface="Arial" pitchFamily="34" charset="0"/>
                <a:cs typeface="Angsana New" pitchFamily="18" charset="-34"/>
              </a:defRPr>
            </a:lvl8pPr>
            <a:lvl9pPr marL="3886200" indent="-228600" fontAlgn="base">
              <a:spcBef>
                <a:spcPct val="0"/>
              </a:spcBef>
              <a:spcAft>
                <a:spcPct val="0"/>
              </a:spcAft>
              <a:defRPr sz="2400">
                <a:solidFill>
                  <a:schemeClr val="tx1"/>
                </a:solidFill>
                <a:latin typeface="Arial" pitchFamily="34" charset="0"/>
                <a:cs typeface="Angsana New" pitchFamily="18" charset="-34"/>
              </a:defRPr>
            </a:lvl9pPr>
          </a:lstStyle>
          <a:p>
            <a:pPr>
              <a:spcBef>
                <a:spcPct val="20000"/>
              </a:spcBef>
              <a:buClr>
                <a:schemeClr val="folHlink"/>
              </a:buClr>
              <a:buSzPct val="60000"/>
              <a:buFont typeface="Wingdings" pitchFamily="2" charset="2"/>
              <a:buChar char="n"/>
            </a:pPr>
            <a:r>
              <a:rPr lang="en-US" altLang="en-US" sz="3200" dirty="0">
                <a:latin typeface="Tahoma" pitchFamily="34" charset="0"/>
                <a:cs typeface="Tahoma" pitchFamily="34" charset="0"/>
              </a:rPr>
              <a:t> </a:t>
            </a:r>
            <a:r>
              <a:rPr lang="en-US" altLang="en-US" sz="2800" dirty="0">
                <a:latin typeface="Tahoma" pitchFamily="34" charset="0"/>
                <a:cs typeface="Tahoma" pitchFamily="34" charset="0"/>
              </a:rPr>
              <a:t>When user chooses a function with type        </a:t>
            </a:r>
            <a:r>
              <a:rPr lang="en-US" altLang="en-US" sz="2800" dirty="0" err="1">
                <a:latin typeface="Tahoma" pitchFamily="34" charset="0"/>
                <a:cs typeface="Tahoma" pitchFamily="34" charset="0"/>
              </a:rPr>
              <a:t>E,the</a:t>
            </a:r>
            <a:r>
              <a:rPr lang="en-US" altLang="en-US" sz="2800" dirty="0">
                <a:latin typeface="Tahoma" pitchFamily="34" charset="0"/>
                <a:cs typeface="Tahoma" pitchFamily="34" charset="0"/>
              </a:rPr>
              <a:t> screen flow logic jumps directly to the following statement</a:t>
            </a:r>
          </a:p>
          <a:p>
            <a:pPr>
              <a:spcBef>
                <a:spcPct val="20000"/>
              </a:spcBef>
              <a:buClr>
                <a:schemeClr val="folHlink"/>
              </a:buClr>
              <a:buSzPct val="60000"/>
              <a:buFont typeface="Wingdings" pitchFamily="2" charset="2"/>
              <a:buNone/>
            </a:pPr>
            <a:r>
              <a:rPr lang="en-US" altLang="en-US" sz="2800" i="1" dirty="0">
                <a:effectLst>
                  <a:outerShdw blurRad="38100" dist="38100" dir="2700000" algn="tl">
                    <a:srgbClr val="C0C0C0"/>
                  </a:outerShdw>
                </a:effectLst>
                <a:latin typeface="Tahoma" pitchFamily="34" charset="0"/>
                <a:cs typeface="Tahoma" pitchFamily="34" charset="0"/>
              </a:rPr>
              <a:t>	    MODULE &lt;module&gt; AT EXIT-COMMAND</a:t>
            </a:r>
          </a:p>
          <a:p>
            <a:pPr>
              <a:spcBef>
                <a:spcPct val="20000"/>
              </a:spcBef>
              <a:buClr>
                <a:schemeClr val="folHlink"/>
              </a:buClr>
              <a:buSzPct val="60000"/>
              <a:buFont typeface="Wingdings" pitchFamily="2" charset="2"/>
              <a:buChar char="n"/>
            </a:pPr>
            <a:r>
              <a:rPr lang="en-US" altLang="en-US" sz="2800" dirty="0">
                <a:latin typeface="Tahoma" pitchFamily="34" charset="0"/>
                <a:cs typeface="Tahoma" pitchFamily="34" charset="0"/>
              </a:rPr>
              <a:t> No other screen fields are transported to the program except </a:t>
            </a:r>
            <a:r>
              <a:rPr lang="en-US" altLang="en-US" sz="2800" i="1" dirty="0">
                <a:latin typeface="Tahoma" pitchFamily="34" charset="0"/>
                <a:cs typeface="Tahoma" pitchFamily="34" charset="0"/>
              </a:rPr>
              <a:t>OK Code </a:t>
            </a:r>
            <a:r>
              <a:rPr lang="en-US" altLang="en-US" sz="2800" dirty="0">
                <a:latin typeface="Tahoma" pitchFamily="34" charset="0"/>
                <a:cs typeface="Tahoma" pitchFamily="34" charset="0"/>
              </a:rPr>
              <a:t>field</a:t>
            </a:r>
            <a:endParaRPr lang="th-TH" altLang="en-US" sz="2800" dirty="0">
              <a:latin typeface="Tahoma" pitchFamily="34" charset="0"/>
              <a:cs typeface="Tahoma" pitchFamily="34" charset="0"/>
            </a:endParaRPr>
          </a:p>
        </p:txBody>
      </p:sp>
      <p:pic>
        <p:nvPicPr>
          <p:cNvPr id="4"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360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Command</a:t>
            </a:r>
            <a:endParaRPr lang="en-IN" dirty="0"/>
          </a:p>
        </p:txBody>
      </p:sp>
      <p:sp>
        <p:nvSpPr>
          <p:cNvPr id="9" name="Rectangle 8"/>
          <p:cNvSpPr/>
          <p:nvPr/>
        </p:nvSpPr>
        <p:spPr>
          <a:xfrm>
            <a:off x="228600" y="1143000"/>
            <a:ext cx="5715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2000" b="1" i="1" dirty="0">
                <a:solidFill>
                  <a:schemeClr val="tx2"/>
                </a:solidFill>
                <a:latin typeface="Tahoma" pitchFamily="34" charset="0"/>
                <a:cs typeface="Tahoma" pitchFamily="34" charset="0"/>
              </a:rPr>
              <a:t>Screen 100 : Flow Logic</a:t>
            </a:r>
            <a:endParaRPr lang="en-US" altLang="en-US" dirty="0">
              <a:solidFill>
                <a:schemeClr val="tx1"/>
              </a:solidFill>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dirty="0">
                <a:solidFill>
                  <a:schemeClr val="tx1"/>
                </a:solidFill>
                <a:latin typeface="Tahoma" pitchFamily="34" charset="0"/>
                <a:cs typeface="Tahoma" pitchFamily="34" charset="0"/>
              </a:rPr>
              <a:t>   </a:t>
            </a:r>
            <a:r>
              <a:rPr lang="en-US" altLang="en-US" sz="1600" dirty="0">
                <a:solidFill>
                  <a:schemeClr val="tx1"/>
                </a:solidFill>
                <a:latin typeface="Tahoma" pitchFamily="34" charset="0"/>
              </a:rPr>
              <a:t>PROCESS BEFORE OUTPUT.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STATUS_0100.</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a:t>
            </a:r>
            <a:r>
              <a:rPr lang="en-US" altLang="en-US" sz="1600" dirty="0">
                <a:solidFill>
                  <a:schemeClr val="tx1"/>
                </a:solidFill>
                <a:latin typeface="Tahoma" pitchFamily="34" charset="0"/>
              </a:rPr>
              <a:t>PROCESS AFTER INPUT.</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exit AT EXIT-COMMAND.</a:t>
            </a: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USER_COMMAND_0100.</a:t>
            </a:r>
            <a:endParaRPr lang="th-TH" altLang="en-US" sz="1600" dirty="0">
              <a:solidFill>
                <a:schemeClr val="tx1"/>
              </a:solidFill>
              <a:latin typeface="Tahoma" pitchFamily="34" charset="0"/>
              <a:cs typeface="Tahoma" pitchFamily="34" charset="0"/>
            </a:endParaRPr>
          </a:p>
        </p:txBody>
      </p:sp>
      <p:sp>
        <p:nvSpPr>
          <p:cNvPr id="10" name="Rectangle 9"/>
          <p:cNvSpPr/>
          <p:nvPr/>
        </p:nvSpPr>
        <p:spPr>
          <a:xfrm>
            <a:off x="3352800" y="3657600"/>
            <a:ext cx="5715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2000" b="1" i="1" dirty="0">
                <a:solidFill>
                  <a:schemeClr val="tx2"/>
                </a:solidFill>
                <a:latin typeface="Tahoma" pitchFamily="34" charset="0"/>
                <a:cs typeface="Tahoma" pitchFamily="34" charset="0"/>
              </a:rPr>
              <a:t>Screen 100 : PAI</a:t>
            </a:r>
          </a:p>
          <a:p>
            <a:pPr>
              <a:lnSpc>
                <a:spcPct val="90000"/>
              </a:lnSpc>
              <a:spcBef>
                <a:spcPct val="20000"/>
              </a:spcBef>
              <a:buClr>
                <a:schemeClr val="folHlink"/>
              </a:buClr>
              <a:buSzPct val="60000"/>
              <a:buFont typeface="Wingdings" pitchFamily="2" charset="2"/>
              <a:buNone/>
            </a:pPr>
            <a:r>
              <a:rPr lang="en-US" altLang="en-US" sz="2000" dirty="0">
                <a:solidFill>
                  <a:schemeClr val="tx1"/>
                </a:solidFill>
                <a:latin typeface="Tahoma" pitchFamily="34" charset="0"/>
                <a:cs typeface="Tahoma" pitchFamily="34" charset="0"/>
              </a:rPr>
              <a:t>   </a:t>
            </a:r>
            <a:r>
              <a:rPr lang="en-US" altLang="en-US" sz="1600" dirty="0">
                <a:solidFill>
                  <a:schemeClr val="tx1"/>
                </a:solidFill>
                <a:latin typeface="Tahoma" pitchFamily="34" charset="0"/>
                <a:ea typeface="Tahoma" panose="020B0604030504040204" pitchFamily="34" charset="0"/>
                <a:cs typeface="Tahoma" panose="020B0604030504040204" pitchFamily="34" charset="0"/>
              </a:rPr>
              <a:t>MODULE exit INPUT.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ea typeface="Tahoma" panose="020B0604030504040204" pitchFamily="34" charset="0"/>
                <a:cs typeface="Tahoma" panose="020B0604030504040204" pitchFamily="34" charset="0"/>
              </a:rPr>
              <a:t>    CASE </a:t>
            </a:r>
            <a:r>
              <a:rPr lang="en-US" altLang="en-US" sz="1600" dirty="0" err="1">
                <a:solidFill>
                  <a:schemeClr val="tx1"/>
                </a:solidFill>
                <a:latin typeface="Tahoma" pitchFamily="34" charset="0"/>
                <a:ea typeface="Tahoma" panose="020B0604030504040204" pitchFamily="34" charset="0"/>
                <a:cs typeface="Tahoma" panose="020B0604030504040204" pitchFamily="34" charset="0"/>
              </a:rPr>
              <a:t>ok_code</a:t>
            </a:r>
            <a:r>
              <a:rPr lang="en-US" altLang="en-US" sz="1600" dirty="0">
                <a:solidFill>
                  <a:schemeClr val="tx1"/>
                </a:solidFill>
                <a:latin typeface="Tahoma" pitchFamily="34" charset="0"/>
                <a:ea typeface="Tahoma" panose="020B0604030504040204" pitchFamily="34" charset="0"/>
                <a:cs typeface="Tahoma" panose="020B0604030504040204" pitchFamily="34" charset="0"/>
              </a:rPr>
              <a:t>.</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ea typeface="Tahoma" panose="020B0604030504040204" pitchFamily="34" charset="0"/>
                <a:cs typeface="Tahoma" panose="020B0604030504040204" pitchFamily="34" charset="0"/>
              </a:rPr>
              <a:t>     WHEN ‘EXIT’. </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ea typeface="Tahoma" panose="020B0604030504040204" pitchFamily="34" charset="0"/>
                <a:cs typeface="Tahoma" panose="020B0604030504040204" pitchFamily="34" charset="0"/>
              </a:rPr>
              <a:t>       LEAVE PROGRAM. </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ea typeface="Tahoma" panose="020B0604030504040204" pitchFamily="34" charset="0"/>
                <a:cs typeface="Tahoma" panose="020B0604030504040204" pitchFamily="34" charset="0"/>
              </a:rPr>
              <a:t>    ENDCASE.</a:t>
            </a:r>
            <a:endParaRPr lang="th-TH" altLang="en-US" sz="1600" dirty="0">
              <a:solidFill>
                <a:schemeClr val="tx1"/>
              </a:solidFill>
              <a:latin typeface="Tahoma" pitchFamily="34" charset="0"/>
              <a:ea typeface="Tahoma" panose="020B0604030504040204" pitchFamily="34" charset="0"/>
              <a:cs typeface="Tahoma" panose="020B0604030504040204" pitchFamily="34" charset="0"/>
            </a:endParaRPr>
          </a:p>
          <a:p>
            <a:pPr>
              <a:spcBef>
                <a:spcPct val="20000"/>
              </a:spcBef>
              <a:buClr>
                <a:schemeClr val="folHlink"/>
              </a:buClr>
              <a:buSzPct val="60000"/>
              <a:buFont typeface="Wingdings" pitchFamily="2" charset="2"/>
              <a:buNone/>
            </a:pPr>
            <a:r>
              <a:rPr lang="en-US" altLang="en-US" sz="1600" dirty="0">
                <a:solidFill>
                  <a:schemeClr val="tx1"/>
                </a:solidFill>
                <a:latin typeface="Tahoma" pitchFamily="34" charset="0"/>
                <a:ea typeface="Tahoma" panose="020B0604030504040204" pitchFamily="34" charset="0"/>
                <a:cs typeface="Tahoma" panose="020B0604030504040204" pitchFamily="34" charset="0"/>
              </a:rPr>
              <a:t>   ENDMODULE.</a:t>
            </a:r>
          </a:p>
        </p:txBody>
      </p:sp>
      <p:sp>
        <p:nvSpPr>
          <p:cNvPr id="11" name="AutoShape 4"/>
          <p:cNvSpPr>
            <a:spLocks noChangeArrowheads="1"/>
          </p:cNvSpPr>
          <p:nvPr/>
        </p:nvSpPr>
        <p:spPr bwMode="auto">
          <a:xfrm>
            <a:off x="6013450" y="4267200"/>
            <a:ext cx="2901950" cy="792163"/>
          </a:xfrm>
          <a:prstGeom prst="wedgeRoundRectCallout">
            <a:avLst>
              <a:gd name="adj1" fmla="val -58236"/>
              <a:gd name="adj2" fmla="val 37574"/>
              <a:gd name="adj3" fmla="val 16667"/>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dirty="0">
                <a:solidFill>
                  <a:schemeClr val="bg1"/>
                </a:solidFill>
              </a:rPr>
              <a:t>LEAVE PROGRAM.</a:t>
            </a:r>
            <a:endParaRPr lang="th-TH" altLang="en-US" dirty="0">
              <a:solidFill>
                <a:schemeClr val="bg1"/>
              </a:solidFill>
            </a:endParaRPr>
          </a:p>
        </p:txBody>
      </p:sp>
      <p:pic>
        <p:nvPicPr>
          <p:cNvPr id="6"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384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Function Module  (</a:t>
            </a:r>
            <a:r>
              <a:rPr lang="en-US" altLang="en-US" dirty="0">
                <a:cs typeface="Tahoma" pitchFamily="34" charset="0"/>
              </a:rPr>
              <a:t>POPUP_TO_CONFIRM_LOSS_OF_DATA)</a:t>
            </a:r>
            <a:endParaRPr lang="en-IN"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2" y="1704975"/>
            <a:ext cx="6192838" cy="2486025"/>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4" name="Picture 2" descr="C:\Users\rohith.yadlapati\Desktop\jvbnl fs documents\jbvn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568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Function Module  (</a:t>
            </a:r>
            <a:r>
              <a:rPr lang="en-US" altLang="en-US" dirty="0">
                <a:cs typeface="Tahoma" pitchFamily="34" charset="0"/>
              </a:rPr>
              <a:t>POPUP_TO_CONFIRM_LOSS_OF_DATA)</a:t>
            </a:r>
            <a:endParaRPr lang="en-IN" dirty="0"/>
          </a:p>
        </p:txBody>
      </p:sp>
      <p:sp>
        <p:nvSpPr>
          <p:cNvPr id="8" name="Rectangle 7"/>
          <p:cNvSpPr/>
          <p:nvPr/>
        </p:nvSpPr>
        <p:spPr>
          <a:xfrm>
            <a:off x="228600" y="1143000"/>
            <a:ext cx="4038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2000" b="1" i="1" dirty="0">
                <a:solidFill>
                  <a:schemeClr val="tx2"/>
                </a:solidFill>
                <a:latin typeface="Tahoma" pitchFamily="34" charset="0"/>
                <a:cs typeface="Tahoma" pitchFamily="34" charset="0"/>
              </a:rPr>
              <a:t> TOP INCLUDE</a:t>
            </a:r>
            <a:endParaRPr lang="en-US" altLang="en-US" sz="2000" dirty="0">
              <a:solidFill>
                <a:schemeClr val="tx1"/>
              </a:solidFill>
              <a:latin typeface="Tahoma" pitchFamily="34" charset="0"/>
              <a:cs typeface="Tahoma" pitchFamily="34" charset="0"/>
            </a:endParaRPr>
          </a:p>
          <a:p>
            <a:pPr>
              <a:lnSpc>
                <a:spcPct val="90000"/>
              </a:lnSpc>
              <a:spcBef>
                <a:spcPct val="20000"/>
              </a:spcBef>
              <a:buClr>
                <a:schemeClr val="folHlink"/>
              </a:buClr>
              <a:buSzPct val="60000"/>
              <a:buFont typeface="Wingdings" pitchFamily="2" charset="2"/>
              <a:buNone/>
            </a:pPr>
            <a:r>
              <a:rPr lang="en-US" altLang="en-US" dirty="0">
                <a:solidFill>
                  <a:srgbClr val="FF0000"/>
                </a:solidFill>
                <a:latin typeface="Tahoma" pitchFamily="34" charset="0"/>
                <a:cs typeface="Tahoma" pitchFamily="34" charset="0"/>
              </a:rPr>
              <a:t>   ...</a:t>
            </a:r>
          </a:p>
          <a:p>
            <a:pPr>
              <a:lnSpc>
                <a:spcPct val="90000"/>
              </a:lnSpc>
              <a:spcBef>
                <a:spcPct val="20000"/>
              </a:spcBef>
              <a:buClr>
                <a:schemeClr val="folHlink"/>
              </a:buClr>
              <a:buSzPct val="60000"/>
              <a:buFont typeface="Wingdings" pitchFamily="2" charset="2"/>
              <a:buNone/>
            </a:pPr>
            <a:r>
              <a:rPr lang="en-US" altLang="en-US" dirty="0">
                <a:latin typeface="Tahoma" pitchFamily="34" charset="0"/>
                <a:cs typeface="Tahoma" pitchFamily="34" charset="0"/>
              </a:rPr>
              <a:t>    </a:t>
            </a:r>
            <a:r>
              <a:rPr lang="en-US" altLang="en-US" sz="1600" dirty="0">
                <a:solidFill>
                  <a:schemeClr val="hlink"/>
                </a:solidFill>
                <a:latin typeface="Tahoma" pitchFamily="34" charset="0"/>
                <a:cs typeface="Tahoma" pitchFamily="34" charset="0"/>
              </a:rPr>
              <a:t>DATA ans.</a:t>
            </a:r>
          </a:p>
          <a:p>
            <a:pPr>
              <a:lnSpc>
                <a:spcPct val="90000"/>
              </a:lnSpc>
              <a:spcBef>
                <a:spcPct val="20000"/>
              </a:spcBef>
              <a:buClr>
                <a:schemeClr val="folHlink"/>
              </a:buClr>
              <a:buSzPct val="60000"/>
              <a:buFont typeface="Wingdings" pitchFamily="2" charset="2"/>
              <a:buNone/>
            </a:pPr>
            <a:endParaRPr lang="th-TH" altLang="en-US" dirty="0">
              <a:solidFill>
                <a:schemeClr val="tx1"/>
              </a:solidFill>
              <a:latin typeface="Tahoma" pitchFamily="34" charset="0"/>
              <a:cs typeface="Tahoma" pitchFamily="34" charset="0"/>
            </a:endParaRPr>
          </a:p>
        </p:txBody>
      </p:sp>
      <p:sp>
        <p:nvSpPr>
          <p:cNvPr id="9" name="Rectangle 8"/>
          <p:cNvSpPr/>
          <p:nvPr/>
        </p:nvSpPr>
        <p:spPr>
          <a:xfrm>
            <a:off x="2590800" y="2743200"/>
            <a:ext cx="64770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Clr>
                <a:schemeClr val="folHlink"/>
              </a:buClr>
              <a:buSzPct val="60000"/>
              <a:buFont typeface="Wingdings" pitchFamily="2" charset="2"/>
              <a:buChar char="n"/>
            </a:pPr>
            <a:r>
              <a:rPr lang="en-US" altLang="en-US" sz="2000" b="1" i="1" dirty="0">
                <a:solidFill>
                  <a:schemeClr val="tx2"/>
                </a:solidFill>
                <a:latin typeface="Tahoma" pitchFamily="34" charset="0"/>
                <a:cs typeface="Tahoma" pitchFamily="34" charset="0"/>
              </a:rPr>
              <a:t>Screen 100 : PAI</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MODULE exit INPUT.</a:t>
            </a:r>
          </a:p>
          <a:p>
            <a:r>
              <a:rPr lang="en-US" altLang="en-US" sz="1600" dirty="0">
                <a:solidFill>
                  <a:schemeClr val="tx1"/>
                </a:solidFill>
                <a:latin typeface="Tahoma" pitchFamily="34" charset="0"/>
              </a:rPr>
              <a:t>        CALL FUNCTION </a:t>
            </a:r>
            <a:r>
              <a:rPr lang="en-US" altLang="en-US" sz="1600" b="1" dirty="0">
                <a:solidFill>
                  <a:schemeClr val="tx1"/>
                </a:solidFill>
                <a:latin typeface="Times New Roman"/>
              </a:rPr>
              <a:t>‘</a:t>
            </a:r>
            <a:r>
              <a:rPr lang="en-US" altLang="en-US" sz="1600" b="1" dirty="0">
                <a:solidFill>
                  <a:schemeClr val="tx1"/>
                </a:solidFill>
                <a:latin typeface="Tahoma" pitchFamily="34" charset="0"/>
              </a:rPr>
              <a:t>POPUP_TO_CONFIRM_LOSS_OF_DATA</a:t>
            </a:r>
            <a:r>
              <a:rPr lang="en-US" altLang="en-US" sz="1600" b="1" dirty="0">
                <a:solidFill>
                  <a:schemeClr val="tx1"/>
                </a:solidFill>
                <a:latin typeface="Times New Roman"/>
              </a:rPr>
              <a:t>’</a:t>
            </a:r>
            <a:endParaRPr lang="en-US" altLang="en-US" sz="1600" b="1" dirty="0">
              <a:solidFill>
                <a:schemeClr val="tx1"/>
              </a:solidFill>
              <a:latin typeface="Tahoma" pitchFamily="34" charset="0"/>
            </a:endParaRPr>
          </a:p>
          <a:p>
            <a:r>
              <a:rPr lang="en-US" altLang="en-US" sz="1600" dirty="0">
                <a:solidFill>
                  <a:schemeClr val="tx1"/>
                </a:solidFill>
                <a:latin typeface="Tahoma" pitchFamily="34" charset="0"/>
              </a:rPr>
              <a:t>           EXPORTING</a:t>
            </a:r>
          </a:p>
          <a:p>
            <a:r>
              <a:rPr lang="en-US" altLang="en-US" sz="1600" dirty="0">
                <a:solidFill>
                  <a:schemeClr val="tx1"/>
                </a:solidFill>
                <a:latin typeface="Tahoma" pitchFamily="34" charset="0"/>
              </a:rPr>
              <a:t>             textline1 = </a:t>
            </a:r>
            <a:r>
              <a:rPr lang="en-US" altLang="en-US" sz="1600" dirty="0">
                <a:solidFill>
                  <a:schemeClr val="tx1"/>
                </a:solidFill>
                <a:latin typeface="Times New Roman"/>
              </a:rPr>
              <a:t>‘</a:t>
            </a:r>
            <a:r>
              <a:rPr lang="en-US" altLang="en-US" sz="1600" dirty="0">
                <a:solidFill>
                  <a:schemeClr val="tx1"/>
                </a:solidFill>
                <a:latin typeface="Tahoma" pitchFamily="34" charset="0"/>
              </a:rPr>
              <a:t>Are you sure?</a:t>
            </a:r>
            <a:r>
              <a:rPr lang="en-US" altLang="en-US" sz="1600" dirty="0">
                <a:solidFill>
                  <a:schemeClr val="tx1"/>
                </a:solidFill>
                <a:latin typeface="Times New Roman"/>
              </a:rPr>
              <a:t>’</a:t>
            </a:r>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             </a:t>
            </a:r>
            <a:r>
              <a:rPr lang="en-US" altLang="en-US" sz="1600" dirty="0" err="1">
                <a:solidFill>
                  <a:schemeClr val="tx1"/>
                </a:solidFill>
                <a:latin typeface="Tahoma" pitchFamily="34" charset="0"/>
              </a:rPr>
              <a:t>titel</a:t>
            </a:r>
            <a:r>
              <a:rPr lang="en-US" altLang="en-US" sz="1600" dirty="0">
                <a:solidFill>
                  <a:schemeClr val="tx1"/>
                </a:solidFill>
                <a:latin typeface="Tahoma" pitchFamily="34" charset="0"/>
              </a:rPr>
              <a:t>        = </a:t>
            </a:r>
            <a:r>
              <a:rPr lang="en-US" altLang="en-US" sz="1600" dirty="0">
                <a:solidFill>
                  <a:schemeClr val="tx1"/>
                </a:solidFill>
                <a:latin typeface="Times New Roman"/>
              </a:rPr>
              <a:t>‘</a:t>
            </a:r>
            <a:r>
              <a:rPr lang="en-US" altLang="en-US" sz="1600" dirty="0">
                <a:solidFill>
                  <a:schemeClr val="tx1"/>
                </a:solidFill>
                <a:latin typeface="Tahoma" pitchFamily="34" charset="0"/>
              </a:rPr>
              <a:t>Please Confirm!!!</a:t>
            </a:r>
            <a:r>
              <a:rPr lang="en-US" altLang="en-US" sz="1600" dirty="0">
                <a:solidFill>
                  <a:schemeClr val="tx1"/>
                </a:solidFill>
                <a:latin typeface="Times New Roman"/>
              </a:rPr>
              <a:t>’</a:t>
            </a:r>
            <a:endParaRPr lang="en-US" altLang="en-US" sz="1600" dirty="0">
              <a:solidFill>
                <a:schemeClr val="tx1"/>
              </a:solidFill>
              <a:latin typeface="Tahoma" pitchFamily="34" charset="0"/>
            </a:endParaRPr>
          </a:p>
          <a:p>
            <a:r>
              <a:rPr lang="en-US" altLang="en-US" sz="1600" dirty="0">
                <a:solidFill>
                  <a:schemeClr val="tx1"/>
                </a:solidFill>
                <a:latin typeface="Tahoma" pitchFamily="34" charset="0"/>
              </a:rPr>
              <a:t>           IMPORTING </a:t>
            </a:r>
          </a:p>
          <a:p>
            <a:r>
              <a:rPr lang="en-US" altLang="en-US" sz="1600" dirty="0">
                <a:solidFill>
                  <a:schemeClr val="tx1"/>
                </a:solidFill>
                <a:latin typeface="Tahoma" pitchFamily="34" charset="0"/>
              </a:rPr>
              <a:t>             answer = ans.</a:t>
            </a:r>
          </a:p>
          <a:p>
            <a:r>
              <a:rPr lang="en-US" altLang="en-US" sz="1600" dirty="0">
                <a:solidFill>
                  <a:schemeClr val="tx1"/>
                </a:solidFill>
                <a:latin typeface="Tahoma" pitchFamily="34" charset="0"/>
              </a:rPr>
              <a:t>         IF </a:t>
            </a:r>
            <a:r>
              <a:rPr lang="en-US" altLang="en-US" sz="1600" dirty="0" err="1">
                <a:solidFill>
                  <a:schemeClr val="tx1"/>
                </a:solidFill>
                <a:latin typeface="Tahoma" pitchFamily="34" charset="0"/>
              </a:rPr>
              <a:t>ans</a:t>
            </a:r>
            <a:r>
              <a:rPr lang="en-US" altLang="en-US" sz="1600" dirty="0">
                <a:solidFill>
                  <a:schemeClr val="tx1"/>
                </a:solidFill>
                <a:latin typeface="Tahoma" pitchFamily="34" charset="0"/>
              </a:rPr>
              <a:t> = </a:t>
            </a:r>
            <a:r>
              <a:rPr lang="en-US" altLang="en-US" sz="1600" dirty="0">
                <a:solidFill>
                  <a:schemeClr val="tx1"/>
                </a:solidFill>
                <a:latin typeface="Times New Roman"/>
              </a:rPr>
              <a:t>‘</a:t>
            </a:r>
            <a:r>
              <a:rPr lang="en-US" altLang="en-US" sz="1600" dirty="0">
                <a:solidFill>
                  <a:schemeClr val="tx1"/>
                </a:solidFill>
                <a:latin typeface="Tahoma" pitchFamily="34" charset="0"/>
              </a:rPr>
              <a:t>J</a:t>
            </a:r>
            <a:r>
              <a:rPr lang="en-US" altLang="en-US" sz="1600" dirty="0">
                <a:solidFill>
                  <a:schemeClr val="tx1"/>
                </a:solidFill>
                <a:latin typeface="Times New Roman"/>
              </a:rPr>
              <a:t>’</a:t>
            </a:r>
            <a:r>
              <a:rPr lang="en-US" altLang="en-US" sz="1600" dirty="0">
                <a:solidFill>
                  <a:schemeClr val="tx1"/>
                </a:solidFill>
                <a:latin typeface="Tahoma" pitchFamily="34" charset="0"/>
              </a:rPr>
              <a:t>. </a:t>
            </a:r>
            <a:r>
              <a:rPr lang="en-US" altLang="en-US" sz="1600" b="1" i="1" dirty="0">
                <a:solidFill>
                  <a:schemeClr val="tx1"/>
                </a:solidFill>
                <a:latin typeface="Times New Roman"/>
              </a:rPr>
              <a:t>“</a:t>
            </a:r>
            <a:r>
              <a:rPr lang="en-US" altLang="en-US" sz="1600" b="1" i="1" dirty="0">
                <a:solidFill>
                  <a:schemeClr val="tx1"/>
                </a:solidFill>
                <a:latin typeface="Tahoma" pitchFamily="34" charset="0"/>
              </a:rPr>
              <a:t>J  = Ja in German= Yes in English</a:t>
            </a:r>
          </a:p>
          <a:p>
            <a:r>
              <a:rPr lang="en-US" altLang="en-US" sz="1600" dirty="0">
                <a:solidFill>
                  <a:schemeClr val="tx1"/>
                </a:solidFill>
                <a:latin typeface="Tahoma" pitchFamily="34" charset="0"/>
              </a:rPr>
              <a:t>           LEAVE PROGRAM.</a:t>
            </a:r>
          </a:p>
          <a:p>
            <a:r>
              <a:rPr lang="en-US" altLang="en-US" sz="1600" dirty="0">
                <a:solidFill>
                  <a:schemeClr val="tx1"/>
                </a:solidFill>
                <a:latin typeface="Tahoma" pitchFamily="34" charset="0"/>
              </a:rPr>
              <a:t>        ELSE.        </a:t>
            </a:r>
          </a:p>
          <a:p>
            <a:r>
              <a:rPr lang="en-US" altLang="en-US" sz="1600" dirty="0">
                <a:solidFill>
                  <a:schemeClr val="tx1"/>
                </a:solidFill>
                <a:latin typeface="Tahoma" pitchFamily="34" charset="0"/>
              </a:rPr>
              <a:t>        ENDIF.</a:t>
            </a:r>
          </a:p>
          <a:p>
            <a:pPr>
              <a:lnSpc>
                <a:spcPct val="90000"/>
              </a:lnSpc>
              <a:spcBef>
                <a:spcPct val="20000"/>
              </a:spcBef>
              <a:buClr>
                <a:schemeClr val="folHlink"/>
              </a:buClr>
              <a:buSzPct val="60000"/>
              <a:buFont typeface="Wingdings" pitchFamily="2" charset="2"/>
              <a:buNone/>
            </a:pPr>
            <a:r>
              <a:rPr lang="en-US" altLang="en-US" sz="1600" dirty="0">
                <a:solidFill>
                  <a:schemeClr val="tx1"/>
                </a:solidFill>
                <a:latin typeface="Tahoma" pitchFamily="34" charset="0"/>
                <a:cs typeface="Tahoma" pitchFamily="34" charset="0"/>
              </a:rPr>
              <a:t>    ENDMODULE.</a:t>
            </a:r>
          </a:p>
        </p:txBody>
      </p:sp>
      <p:pic>
        <p:nvPicPr>
          <p:cNvPr id="5" name="Picture 2" descr="C:\Users\rohith.yadlapati\Desktop\jvbnl fs documents\jbvn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31" y="62484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11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YASH-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ank You Pag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1DB74EAD2754C90615C953F595DC7" ma:contentTypeVersion="3" ma:contentTypeDescription="Create a new document." ma:contentTypeScope="" ma:versionID="1c43568b5c30d5dae5a34b7a1148e0e7">
  <xsd:schema xmlns:xsd="http://www.w3.org/2001/XMLSchema" xmlns:p="http://schemas.microsoft.com/office/2006/metadata/properties" xmlns:ns2="313cd53f-c012-42d0-9d85-8edc5bd4e116" targetNamespace="http://schemas.microsoft.com/office/2006/metadata/properties" ma:root="true" ma:fieldsID="3a9bc6c95f86dfc3d661e71a3618cc0c" ns2:_="">
    <xsd:import namespace="313cd53f-c012-42d0-9d85-8edc5bd4e116"/>
    <xsd:element name="properties">
      <xsd:complexType>
        <xsd:sequence>
          <xsd:element name="documentManagement">
            <xsd:complexType>
              <xsd:all>
                <xsd:element ref="ns2:Description0" minOccurs="0"/>
                <xsd:element ref="ns2:Practice" minOccurs="0"/>
              </xsd:all>
            </xsd:complexType>
          </xsd:element>
        </xsd:sequence>
      </xsd:complexType>
    </xsd:element>
  </xsd:schema>
  <xsd:schema xmlns:xsd="http://www.w3.org/2001/XMLSchema" xmlns:dms="http://schemas.microsoft.com/office/2006/documentManagement/types" targetNamespace="313cd53f-c012-42d0-9d85-8edc5bd4e116" elementFormDefault="qualified">
    <xsd:import namespace="http://schemas.microsoft.com/office/2006/documentManagement/types"/>
    <xsd:element name="Description0" ma:index="8" nillable="true" ma:displayName="Description" ma:default="" ma:internalName="Description0">
      <xsd:simpleType>
        <xsd:restriction base="dms:Note"/>
      </xsd:simpleType>
    </xsd:element>
    <xsd:element name="Practice" ma:index="9" nillable="true" ma:displayName="Practice" ma:default="" ma:internalName="Practi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escription0 xmlns="313cd53f-c012-42d0-9d85-8edc5bd4e116">YASH Corporate Presentation, 2013</Description0>
    <Practice xmlns="313cd53f-c012-42d0-9d85-8edc5bd4e116" xsi:nil="true"/>
  </documentManagement>
</p:properties>
</file>

<file path=customXml/itemProps1.xml><?xml version="1.0" encoding="utf-8"?>
<ds:datastoreItem xmlns:ds="http://schemas.openxmlformats.org/officeDocument/2006/customXml" ds:itemID="{C4433456-7F5A-49FA-89D7-9B750E0349B3}">
  <ds:schemaRefs>
    <ds:schemaRef ds:uri="http://schemas.microsoft.com/sharepoint/v3/contenttype/forms"/>
  </ds:schemaRefs>
</ds:datastoreItem>
</file>

<file path=customXml/itemProps2.xml><?xml version="1.0" encoding="utf-8"?>
<ds:datastoreItem xmlns:ds="http://schemas.openxmlformats.org/officeDocument/2006/customXml" ds:itemID="{309AC405-909B-4ABE-A3DC-FBBFB6AE9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3cd53f-c012-42d0-9d85-8edc5bd4e1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7C2DD48-7753-47E7-8BB7-633C4209ABEE}">
  <ds:schemaRef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purl.org/dc/elements/1.1/"/>
    <ds:schemaRef ds:uri="313cd53f-c012-42d0-9d85-8edc5bd4e116"/>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1480</TotalTime>
  <Words>9954</Words>
  <Application>Microsoft Office PowerPoint</Application>
  <PresentationFormat>On-screen Show (4:3)</PresentationFormat>
  <Paragraphs>1523</Paragraphs>
  <Slides>196</Slides>
  <Notes>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196</vt:i4>
      </vt:variant>
    </vt:vector>
  </HeadingPairs>
  <TitlesOfParts>
    <vt:vector size="201" baseType="lpstr">
      <vt:lpstr>YASH-Template</vt:lpstr>
      <vt:lpstr>Custom Design</vt:lpstr>
      <vt:lpstr>1_Thank You Page</vt:lpstr>
      <vt:lpstr>1_Custom Design</vt:lpstr>
      <vt:lpstr>Bitmap Image</vt:lpstr>
      <vt:lpstr>  JHARKHAND BIJLI VITRAN NIGAM LIMITED (JBVNL)  ABAP Training </vt:lpstr>
      <vt:lpstr> ABAP Training  Day 1  </vt:lpstr>
      <vt:lpstr>Agenda</vt:lpstr>
      <vt:lpstr>What is SAP</vt:lpstr>
      <vt:lpstr>What is SAP</vt:lpstr>
      <vt:lpstr>SAP R/3 Architecture</vt:lpstr>
      <vt:lpstr>SAP R/3 Architecture</vt:lpstr>
      <vt:lpstr>SAP R/3 Architecture</vt:lpstr>
      <vt:lpstr>Introduction to ABAP</vt:lpstr>
      <vt:lpstr>DATA DICTIONARY</vt:lpstr>
      <vt:lpstr>DATABASE TABLES</vt:lpstr>
      <vt:lpstr>DATABASE TABLES</vt:lpstr>
      <vt:lpstr>Types Of Table</vt:lpstr>
      <vt:lpstr>Transparent Table</vt:lpstr>
      <vt:lpstr>Cluster Table</vt:lpstr>
      <vt:lpstr>Pool Table</vt:lpstr>
      <vt:lpstr>VIEW</vt:lpstr>
      <vt:lpstr>DATABASE VIEW</vt:lpstr>
      <vt:lpstr>PROJECTION VIEW</vt:lpstr>
      <vt:lpstr>MAINTENANCE VIEW</vt:lpstr>
      <vt:lpstr>HELP VIEW</vt:lpstr>
      <vt:lpstr>Data Type</vt:lpstr>
      <vt:lpstr>Data Element</vt:lpstr>
      <vt:lpstr>Domain</vt:lpstr>
      <vt:lpstr>Structure</vt:lpstr>
      <vt:lpstr>Search Help</vt:lpstr>
      <vt:lpstr>Search Help – Example</vt:lpstr>
      <vt:lpstr>Search Help – Elementary</vt:lpstr>
      <vt:lpstr>Search Help – Collective</vt:lpstr>
      <vt:lpstr>Search Help – Collective</vt:lpstr>
      <vt:lpstr>Lock Object</vt:lpstr>
      <vt:lpstr>Lock Object</vt:lpstr>
      <vt:lpstr> ABAP Training  Day 2  </vt:lpstr>
      <vt:lpstr>Agenda</vt:lpstr>
      <vt:lpstr>Agenda</vt:lpstr>
      <vt:lpstr>Variables and Data type</vt:lpstr>
      <vt:lpstr>ABAP Standard Data types</vt:lpstr>
      <vt:lpstr>Variables Declaration</vt:lpstr>
      <vt:lpstr>Local Data Types</vt:lpstr>
      <vt:lpstr>Global Data Types</vt:lpstr>
      <vt:lpstr>Constants</vt:lpstr>
      <vt:lpstr>Structure</vt:lpstr>
      <vt:lpstr>Structure - TYPES</vt:lpstr>
      <vt:lpstr>Structure – Complex </vt:lpstr>
      <vt:lpstr>Internal Table </vt:lpstr>
      <vt:lpstr>Internal Table </vt:lpstr>
      <vt:lpstr>WorkArea</vt:lpstr>
      <vt:lpstr>Work Area</vt:lpstr>
      <vt:lpstr>Parameters</vt:lpstr>
      <vt:lpstr>Parameters</vt:lpstr>
      <vt:lpstr>Parameters - Example</vt:lpstr>
      <vt:lpstr>Parameters - Example</vt:lpstr>
      <vt:lpstr>Parameters - Variants</vt:lpstr>
      <vt:lpstr>Select - Options</vt:lpstr>
      <vt:lpstr>Select - Options</vt:lpstr>
      <vt:lpstr>Select – Options - Note</vt:lpstr>
      <vt:lpstr>Select – Options - Varaints</vt:lpstr>
      <vt:lpstr>Select – Options - Example</vt:lpstr>
      <vt:lpstr>Select – Options - Example</vt:lpstr>
      <vt:lpstr>Events</vt:lpstr>
      <vt:lpstr>Conditions</vt:lpstr>
      <vt:lpstr>Conditions - Case</vt:lpstr>
      <vt:lpstr>Looping</vt:lpstr>
      <vt:lpstr>Existing Looping</vt:lpstr>
      <vt:lpstr> ABAP Training  Day 3  </vt:lpstr>
      <vt:lpstr>Agenda</vt:lpstr>
      <vt:lpstr>SAP System : Dialog Programming (Dialog)</vt:lpstr>
      <vt:lpstr>Dialog WP : Dialog Program</vt:lpstr>
      <vt:lpstr>Dialog Program : Transaction</vt:lpstr>
      <vt:lpstr>Dialog Program Components</vt:lpstr>
      <vt:lpstr>SAP Transaction</vt:lpstr>
      <vt:lpstr>Data Transfer (Local Memory)</vt:lpstr>
      <vt:lpstr>Flow Logic</vt:lpstr>
      <vt:lpstr>OK Code Field in Selection</vt:lpstr>
      <vt:lpstr>Defining Screen ( 4 Steps)</vt:lpstr>
      <vt:lpstr>How to Create Dialog Program</vt:lpstr>
      <vt:lpstr>Example 1 – Maintain Customers Data</vt:lpstr>
      <vt:lpstr>Example 1 </vt:lpstr>
      <vt:lpstr>Example 1 </vt:lpstr>
      <vt:lpstr>Example 1 </vt:lpstr>
      <vt:lpstr>Exercise : Customers Maintenance </vt:lpstr>
      <vt:lpstr>Setting the Cursor Position Dynamically</vt:lpstr>
      <vt:lpstr>Avoiding the Unexpected Processing Step of ok_code Field</vt:lpstr>
      <vt:lpstr>Avoiding the Unexpected Processing Step of ok_code Field</vt:lpstr>
      <vt:lpstr>Example 1 - Change</vt:lpstr>
      <vt:lpstr>Check Enter Function</vt:lpstr>
      <vt:lpstr>Clear OK_CODE at PBO</vt:lpstr>
      <vt:lpstr>Clear OK_CODE at PBO</vt:lpstr>
      <vt:lpstr>Checking User Input</vt:lpstr>
      <vt:lpstr>Checking User Input</vt:lpstr>
      <vt:lpstr>Field Input Checking</vt:lpstr>
      <vt:lpstr>Field Statement With More Than 1 Field</vt:lpstr>
      <vt:lpstr>Field Statement and Data Transport</vt:lpstr>
      <vt:lpstr>Required Field</vt:lpstr>
      <vt:lpstr>EXIT Command</vt:lpstr>
      <vt:lpstr>EXIT Command</vt:lpstr>
      <vt:lpstr>EXIT Command</vt:lpstr>
      <vt:lpstr>Function Module  (POPUP_TO_CONFIRM_LOSS_OF_DATA)</vt:lpstr>
      <vt:lpstr>Function Module  (POPUP_TO_CONFIRM_LOSS_OF_DATA)</vt:lpstr>
      <vt:lpstr>Process on Help-Request (POH)</vt:lpstr>
      <vt:lpstr>Process on Value (POV)</vt:lpstr>
      <vt:lpstr>Function Module (F4IF_FIELD_VALUE_REQUEST)</vt:lpstr>
      <vt:lpstr> ABAP Training  Day 4  </vt:lpstr>
      <vt:lpstr>Agenda</vt:lpstr>
      <vt:lpstr>Data Transfer</vt:lpstr>
      <vt:lpstr>Data Transfer Methods</vt:lpstr>
      <vt:lpstr>Batch Input</vt:lpstr>
      <vt:lpstr>Batch Input</vt:lpstr>
      <vt:lpstr>Batch Input</vt:lpstr>
      <vt:lpstr>CALL TRANSACTION</vt:lpstr>
      <vt:lpstr>CALL TRANSACTION</vt:lpstr>
      <vt:lpstr>Steps to develop Batch Input</vt:lpstr>
      <vt:lpstr>BAPI </vt:lpstr>
      <vt:lpstr>BAPI </vt:lpstr>
      <vt:lpstr>BAPI </vt:lpstr>
      <vt:lpstr>BAPI </vt:lpstr>
      <vt:lpstr>Enhancement</vt:lpstr>
      <vt:lpstr>Basic Concepts of Enhancement</vt:lpstr>
      <vt:lpstr>Source Code enhancement </vt:lpstr>
      <vt:lpstr>Implicit Enhancement Option</vt:lpstr>
      <vt:lpstr>Implicit Enhancement Option</vt:lpstr>
      <vt:lpstr>Explicit Enhancement Option</vt:lpstr>
      <vt:lpstr>Explicit Enhancement Option</vt:lpstr>
      <vt:lpstr>Function Group Enhancement</vt:lpstr>
      <vt:lpstr>Function Group Enhancement</vt:lpstr>
      <vt:lpstr>Class Enhancement</vt:lpstr>
      <vt:lpstr>Kernal – BADI Enhancement</vt:lpstr>
      <vt:lpstr>Kernal – BADI Enhancement</vt:lpstr>
      <vt:lpstr>User Exits</vt:lpstr>
      <vt:lpstr>Customer Exit</vt:lpstr>
      <vt:lpstr>Types of Customer Exit</vt:lpstr>
      <vt:lpstr> ABAP Training  Day 5  </vt:lpstr>
      <vt:lpstr>Agenda</vt:lpstr>
      <vt:lpstr>SAP Forms : Overview</vt:lpstr>
      <vt:lpstr>SAPscript</vt:lpstr>
      <vt:lpstr>Components of SAPscript Layout</vt:lpstr>
      <vt:lpstr>Components of SAPscript Layout</vt:lpstr>
      <vt:lpstr>Steps to Create Layout Set – Step 1</vt:lpstr>
      <vt:lpstr>Steps to Create Layout Set – Step 2</vt:lpstr>
      <vt:lpstr>Steps to Create Layout Set – Step 3</vt:lpstr>
      <vt:lpstr>Steps to Create Layout Set – Step 4</vt:lpstr>
      <vt:lpstr>Steps to Create Layout Set – Step 5</vt:lpstr>
      <vt:lpstr>Steps to Create Layout Set – Step 6</vt:lpstr>
      <vt:lpstr>Steps to Create Layout Set – Step 6</vt:lpstr>
      <vt:lpstr>Steps to Create Layout Set – Step 7</vt:lpstr>
      <vt:lpstr>Steps to Create Layout Set – Step 7</vt:lpstr>
      <vt:lpstr>Steps to Create Layout Set – Step 8</vt:lpstr>
      <vt:lpstr>Steps to Create Layout Set – Step 9</vt:lpstr>
      <vt:lpstr>Steps to Create Layout Set – Step 9</vt:lpstr>
      <vt:lpstr>Steps to Create Layout Set – Step 10</vt:lpstr>
      <vt:lpstr>Steps to Create Layout Set – Step 11</vt:lpstr>
      <vt:lpstr>SAP Smart Forms</vt:lpstr>
      <vt:lpstr>SAP Smart Forms - Architecture</vt:lpstr>
      <vt:lpstr>SAP Smart Forms GUI </vt:lpstr>
      <vt:lpstr>SAP Smart Forms Components </vt:lpstr>
      <vt:lpstr>SAP Smart Forms – Global Settings</vt:lpstr>
      <vt:lpstr>SAP Smart Forms – Pages &amp; Windows</vt:lpstr>
      <vt:lpstr>SAP Smart Forms – Nodes under the Window</vt:lpstr>
      <vt:lpstr>SAP Smart Forms – Types of Window</vt:lpstr>
      <vt:lpstr>Steps to Create Smart Form – Step 1</vt:lpstr>
      <vt:lpstr>Steps to Create Smart Form – Step 2</vt:lpstr>
      <vt:lpstr>Steps to Create Smart Form – Step 3</vt:lpstr>
      <vt:lpstr>Steps to Create Smart Form – Step 4</vt:lpstr>
      <vt:lpstr>Steps to Create Smart Form – Step 5</vt:lpstr>
      <vt:lpstr>Steps to Create Smart Form – Step 6</vt:lpstr>
      <vt:lpstr>Steps to Create Smart Form – Step 7</vt:lpstr>
      <vt:lpstr>Steps to Create Smart Form – Step 7</vt:lpstr>
      <vt:lpstr>For All Entries</vt:lpstr>
      <vt:lpstr>Nested Selects</vt:lpstr>
      <vt:lpstr>Select Using Joins</vt:lpstr>
      <vt:lpstr>Use the selection criteria </vt:lpstr>
      <vt:lpstr>Use the aggregated functions </vt:lpstr>
      <vt:lpstr>Select with view</vt:lpstr>
      <vt:lpstr>Select with index support</vt:lpstr>
      <vt:lpstr>Select … Into table</vt:lpstr>
      <vt:lpstr>Select with selection list</vt:lpstr>
      <vt:lpstr>Key access to multiple lines</vt:lpstr>
      <vt:lpstr>Copying internal tables</vt:lpstr>
      <vt:lpstr>Deleting a sequence of lines</vt:lpstr>
      <vt:lpstr>Linear search vs. binary</vt:lpstr>
      <vt:lpstr>Breakpoint</vt:lpstr>
      <vt:lpstr>Debugging</vt:lpstr>
      <vt:lpstr>Debugging method for a SAP Object</vt:lpstr>
      <vt:lpstr>Debugging method for different SAP Object</vt:lpstr>
      <vt:lpstr>New ABAP Debugger working</vt:lpstr>
      <vt:lpstr>SQL Trace</vt:lpstr>
      <vt:lpstr>SQL Trace – How it is useful?</vt:lpstr>
      <vt:lpstr>Runtime Analysis</vt:lpstr>
      <vt:lpstr>Procedures</vt:lpstr>
      <vt:lpstr>Types of Procedure</vt:lpstr>
      <vt:lpstr>Subroutine</vt:lpstr>
      <vt:lpstr>Subroutine Example</vt:lpstr>
      <vt:lpstr>Function Module</vt:lpstr>
      <vt:lpstr>Know more facts !!</vt:lpstr>
      <vt:lpstr>Know more facts !!</vt:lpstr>
      <vt:lpstr>Thank You!  Web: www.yash.com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YASH-Template</dc:title>
  <dc:creator>YASH Technology</dc:creator>
  <cp:lastModifiedBy>Rohith Yadlapati</cp:lastModifiedBy>
  <cp:revision>135</cp:revision>
  <dcterms:created xsi:type="dcterms:W3CDTF">2014-01-08T09:35:34Z</dcterms:created>
  <dcterms:modified xsi:type="dcterms:W3CDTF">2018-07-23T06:56:21Z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YASH Corporate Presentation, 2009</vt:lpwstr>
  </property>
  <property fmtid="{D5CDD505-2E9C-101B-9397-08002B2CF9AE}" pid="4" name="Practice">
    <vt:lpwstr/>
  </property>
  <property fmtid="{D5CDD505-2E9C-101B-9397-08002B2CF9AE}" pid="5" name="ContentTypeId">
    <vt:lpwstr>0x0101009FC1DB74EAD2754C90615C953F595DC7</vt:lpwstr>
  </property>
</Properties>
</file>